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6" r:id="rId6"/>
    <p:sldId id="277" r:id="rId7"/>
    <p:sldId id="260" r:id="rId8"/>
    <p:sldId id="261" r:id="rId9"/>
    <p:sldId id="262" r:id="rId10"/>
    <p:sldId id="278" r:id="rId11"/>
    <p:sldId id="279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1577" autoAdjust="0"/>
  </p:normalViewPr>
  <p:slideViewPr>
    <p:cSldViewPr>
      <p:cViewPr varScale="1">
        <p:scale>
          <a:sx n="67" d="100"/>
          <a:sy n="67" d="100"/>
        </p:scale>
        <p:origin x="-147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54E0EC5-00DB-4E32-8CD9-5C0167DD0875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FE32FEF-9BFA-4A74-95F1-1BB9F6506057}">
      <dgm:prSet phldrT="[Текст]"/>
      <dgm:spPr/>
      <dgm:t>
        <a:bodyPr/>
        <a:lstStyle/>
        <a:p>
          <a:r>
            <a:rPr lang="ru-RU" dirty="0" smtClean="0"/>
            <a:t>Деятельность мини – музея</a:t>
          </a:r>
          <a:endParaRPr lang="ru-RU" dirty="0"/>
        </a:p>
      </dgm:t>
    </dgm:pt>
    <dgm:pt modelId="{0309AF74-18E9-4FED-8FF8-17C6DF334650}" type="parTrans" cxnId="{B28D0EC3-8CB1-45AC-993C-89A9D2B93B36}">
      <dgm:prSet/>
      <dgm:spPr/>
      <dgm:t>
        <a:bodyPr/>
        <a:lstStyle/>
        <a:p>
          <a:endParaRPr lang="ru-RU"/>
        </a:p>
      </dgm:t>
    </dgm:pt>
    <dgm:pt modelId="{CD5CEBE6-3A14-41E9-97F9-7784DBD03645}" type="sibTrans" cxnId="{B28D0EC3-8CB1-45AC-993C-89A9D2B93B36}">
      <dgm:prSet/>
      <dgm:spPr/>
      <dgm:t>
        <a:bodyPr/>
        <a:lstStyle/>
        <a:p>
          <a:endParaRPr lang="ru-RU"/>
        </a:p>
      </dgm:t>
    </dgm:pt>
    <dgm:pt modelId="{D25957FA-B9FC-4C3F-AE2C-16C940CF0C9A}">
      <dgm:prSet phldrT="[Текст]" custT="1"/>
      <dgm:spPr/>
      <dgm:t>
        <a:bodyPr/>
        <a:lstStyle/>
        <a:p>
          <a:r>
            <a:rPr lang="ru-RU" sz="1200" dirty="0" smtClean="0"/>
            <a:t>Познавательно –речевое развитие </a:t>
          </a:r>
          <a:endParaRPr lang="ru-RU" sz="1200" dirty="0"/>
        </a:p>
      </dgm:t>
    </dgm:pt>
    <dgm:pt modelId="{BE6E8F59-CCF2-45FC-8095-805771A128D6}" type="parTrans" cxnId="{EF59FEAC-2457-412F-83A6-F253939D6650}">
      <dgm:prSet/>
      <dgm:spPr/>
      <dgm:t>
        <a:bodyPr/>
        <a:lstStyle/>
        <a:p>
          <a:endParaRPr lang="ru-RU"/>
        </a:p>
      </dgm:t>
    </dgm:pt>
    <dgm:pt modelId="{3FF0EE56-3B8F-4530-9B40-2A056CB8AFBC}" type="sibTrans" cxnId="{EF59FEAC-2457-412F-83A6-F253939D6650}">
      <dgm:prSet/>
      <dgm:spPr/>
      <dgm:t>
        <a:bodyPr/>
        <a:lstStyle/>
        <a:p>
          <a:endParaRPr lang="ru-RU"/>
        </a:p>
      </dgm:t>
    </dgm:pt>
    <dgm:pt modelId="{138D15F5-F9BE-43E0-B7E5-622F0625D4EE}">
      <dgm:prSet phldrT="[Текст]"/>
      <dgm:spPr/>
      <dgm:t>
        <a:bodyPr/>
        <a:lstStyle/>
        <a:p>
          <a:r>
            <a:rPr lang="ru-RU" dirty="0" smtClean="0"/>
            <a:t>Художественно – эстетическое развитие</a:t>
          </a:r>
          <a:endParaRPr lang="ru-RU" dirty="0"/>
        </a:p>
      </dgm:t>
    </dgm:pt>
    <dgm:pt modelId="{EECCC789-5DB8-412A-8868-863A5CB47218}" type="parTrans" cxnId="{C43F0994-A4E6-4466-AE94-C3D1B590B7AD}">
      <dgm:prSet/>
      <dgm:spPr/>
      <dgm:t>
        <a:bodyPr/>
        <a:lstStyle/>
        <a:p>
          <a:endParaRPr lang="ru-RU"/>
        </a:p>
      </dgm:t>
    </dgm:pt>
    <dgm:pt modelId="{D946A6AB-A217-4390-889D-91E1A4E77084}" type="sibTrans" cxnId="{C43F0994-A4E6-4466-AE94-C3D1B590B7AD}">
      <dgm:prSet/>
      <dgm:spPr/>
      <dgm:t>
        <a:bodyPr/>
        <a:lstStyle/>
        <a:p>
          <a:endParaRPr lang="ru-RU"/>
        </a:p>
      </dgm:t>
    </dgm:pt>
    <dgm:pt modelId="{0F235213-CBA8-46C7-8024-8DC44168AE01}">
      <dgm:prSet phldrT="[Текст]"/>
      <dgm:spPr/>
      <dgm:t>
        <a:bodyPr/>
        <a:lstStyle/>
        <a:p>
          <a:r>
            <a:rPr lang="ru-RU" dirty="0" smtClean="0"/>
            <a:t>Социально – личностное развитие</a:t>
          </a:r>
          <a:endParaRPr lang="ru-RU" dirty="0"/>
        </a:p>
      </dgm:t>
    </dgm:pt>
    <dgm:pt modelId="{CC61DD4C-36F4-402F-B6FC-852A58B9CA52}" type="parTrans" cxnId="{655A32DF-8CC7-4917-9965-BEE1F555EAB0}">
      <dgm:prSet/>
      <dgm:spPr/>
      <dgm:t>
        <a:bodyPr/>
        <a:lstStyle/>
        <a:p>
          <a:endParaRPr lang="ru-RU"/>
        </a:p>
      </dgm:t>
    </dgm:pt>
    <dgm:pt modelId="{513A8B73-4454-45C6-AAEE-F91A2866B67D}" type="sibTrans" cxnId="{655A32DF-8CC7-4917-9965-BEE1F555EAB0}">
      <dgm:prSet/>
      <dgm:spPr/>
      <dgm:t>
        <a:bodyPr/>
        <a:lstStyle/>
        <a:p>
          <a:endParaRPr lang="ru-RU"/>
        </a:p>
      </dgm:t>
    </dgm:pt>
    <dgm:pt modelId="{E6B0C7E5-E945-4E66-97A2-C29F6D0A7293}">
      <dgm:prSet phldrT="[Текст]"/>
      <dgm:spPr/>
      <dgm:t>
        <a:bodyPr/>
        <a:lstStyle/>
        <a:p>
          <a:r>
            <a:rPr lang="ru-RU" dirty="0" smtClean="0"/>
            <a:t>Физическое развитие</a:t>
          </a:r>
          <a:endParaRPr lang="ru-RU" dirty="0"/>
        </a:p>
      </dgm:t>
    </dgm:pt>
    <dgm:pt modelId="{0943EC63-B9D0-43C8-B11F-1B50AD60675C}" type="parTrans" cxnId="{309C00DE-2998-4736-A2F0-B1DC3153D343}">
      <dgm:prSet/>
      <dgm:spPr/>
      <dgm:t>
        <a:bodyPr/>
        <a:lstStyle/>
        <a:p>
          <a:endParaRPr lang="ru-RU"/>
        </a:p>
      </dgm:t>
    </dgm:pt>
    <dgm:pt modelId="{BAF61524-F4E2-4FB6-8A3E-A351EA669AE8}" type="sibTrans" cxnId="{309C00DE-2998-4736-A2F0-B1DC3153D343}">
      <dgm:prSet/>
      <dgm:spPr/>
      <dgm:t>
        <a:bodyPr/>
        <a:lstStyle/>
        <a:p>
          <a:endParaRPr lang="ru-RU"/>
        </a:p>
      </dgm:t>
    </dgm:pt>
    <dgm:pt modelId="{D6792590-C86B-4960-B618-8F7804220A85}" type="pres">
      <dgm:prSet presAssocID="{154E0EC5-00DB-4E32-8CD9-5C0167DD0875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33332E-9CC3-42DD-BC1F-331841C485D2}" type="pres">
      <dgm:prSet presAssocID="{154E0EC5-00DB-4E32-8CD9-5C0167DD0875}" presName="radial" presStyleCnt="0">
        <dgm:presLayoutVars>
          <dgm:animLvl val="ctr"/>
        </dgm:presLayoutVars>
      </dgm:prSet>
      <dgm:spPr/>
    </dgm:pt>
    <dgm:pt modelId="{66C98D9A-FA51-4D4A-915A-A17646921E5B}" type="pres">
      <dgm:prSet presAssocID="{6FE32FEF-9BFA-4A74-95F1-1BB9F6506057}" presName="centerShape" presStyleLbl="vennNode1" presStyleIdx="0" presStyleCnt="5"/>
      <dgm:spPr/>
      <dgm:t>
        <a:bodyPr/>
        <a:lstStyle/>
        <a:p>
          <a:endParaRPr lang="ru-RU"/>
        </a:p>
      </dgm:t>
    </dgm:pt>
    <dgm:pt modelId="{14876B27-67B6-4EAE-B83B-AD29F542C5C8}" type="pres">
      <dgm:prSet presAssocID="{D25957FA-B9FC-4C3F-AE2C-16C940CF0C9A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BEFA09-8EBA-4211-9E29-B3C7DD06A0C5}" type="pres">
      <dgm:prSet presAssocID="{138D15F5-F9BE-43E0-B7E5-622F0625D4EE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0BD8D3-79F8-45F9-9FF2-2947B5668C76}" type="pres">
      <dgm:prSet presAssocID="{0F235213-CBA8-46C7-8024-8DC44168AE01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5110C5-0388-430D-B081-CB40110E9CF2}" type="pres">
      <dgm:prSet presAssocID="{E6B0C7E5-E945-4E66-97A2-C29F6D0A7293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59FEAC-2457-412F-83A6-F253939D6650}" srcId="{6FE32FEF-9BFA-4A74-95F1-1BB9F6506057}" destId="{D25957FA-B9FC-4C3F-AE2C-16C940CF0C9A}" srcOrd="0" destOrd="0" parTransId="{BE6E8F59-CCF2-45FC-8095-805771A128D6}" sibTransId="{3FF0EE56-3B8F-4530-9B40-2A056CB8AFBC}"/>
    <dgm:cxn modelId="{F22BF645-6E64-4B7D-815A-6D8F88D7342D}" type="presOf" srcId="{138D15F5-F9BE-43E0-B7E5-622F0625D4EE}" destId="{A6BEFA09-8EBA-4211-9E29-B3C7DD06A0C5}" srcOrd="0" destOrd="0" presId="urn:microsoft.com/office/officeart/2005/8/layout/radial3"/>
    <dgm:cxn modelId="{655A32DF-8CC7-4917-9965-BEE1F555EAB0}" srcId="{6FE32FEF-9BFA-4A74-95F1-1BB9F6506057}" destId="{0F235213-CBA8-46C7-8024-8DC44168AE01}" srcOrd="2" destOrd="0" parTransId="{CC61DD4C-36F4-402F-B6FC-852A58B9CA52}" sibTransId="{513A8B73-4454-45C6-AAEE-F91A2866B67D}"/>
    <dgm:cxn modelId="{309C00DE-2998-4736-A2F0-B1DC3153D343}" srcId="{6FE32FEF-9BFA-4A74-95F1-1BB9F6506057}" destId="{E6B0C7E5-E945-4E66-97A2-C29F6D0A7293}" srcOrd="3" destOrd="0" parTransId="{0943EC63-B9D0-43C8-B11F-1B50AD60675C}" sibTransId="{BAF61524-F4E2-4FB6-8A3E-A351EA669AE8}"/>
    <dgm:cxn modelId="{F6A5BE15-DC9C-4B85-8EFD-B87A038AC45C}" type="presOf" srcId="{6FE32FEF-9BFA-4A74-95F1-1BB9F6506057}" destId="{66C98D9A-FA51-4D4A-915A-A17646921E5B}" srcOrd="0" destOrd="0" presId="urn:microsoft.com/office/officeart/2005/8/layout/radial3"/>
    <dgm:cxn modelId="{C43F0994-A4E6-4466-AE94-C3D1B590B7AD}" srcId="{6FE32FEF-9BFA-4A74-95F1-1BB9F6506057}" destId="{138D15F5-F9BE-43E0-B7E5-622F0625D4EE}" srcOrd="1" destOrd="0" parTransId="{EECCC789-5DB8-412A-8868-863A5CB47218}" sibTransId="{D946A6AB-A217-4390-889D-91E1A4E77084}"/>
    <dgm:cxn modelId="{B28D0EC3-8CB1-45AC-993C-89A9D2B93B36}" srcId="{154E0EC5-00DB-4E32-8CD9-5C0167DD0875}" destId="{6FE32FEF-9BFA-4A74-95F1-1BB9F6506057}" srcOrd="0" destOrd="0" parTransId="{0309AF74-18E9-4FED-8FF8-17C6DF334650}" sibTransId="{CD5CEBE6-3A14-41E9-97F9-7784DBD03645}"/>
    <dgm:cxn modelId="{6580BE2E-39E4-440B-BCAA-9AF0EE6202A5}" type="presOf" srcId="{154E0EC5-00DB-4E32-8CD9-5C0167DD0875}" destId="{D6792590-C86B-4960-B618-8F7804220A85}" srcOrd="0" destOrd="0" presId="urn:microsoft.com/office/officeart/2005/8/layout/radial3"/>
    <dgm:cxn modelId="{46DDC0CE-D18F-4E03-AEE6-EC01969EBBFC}" type="presOf" srcId="{0F235213-CBA8-46C7-8024-8DC44168AE01}" destId="{910BD8D3-79F8-45F9-9FF2-2947B5668C76}" srcOrd="0" destOrd="0" presId="urn:microsoft.com/office/officeart/2005/8/layout/radial3"/>
    <dgm:cxn modelId="{47336071-4909-4A28-B6CD-447C864666B9}" type="presOf" srcId="{D25957FA-B9FC-4C3F-AE2C-16C940CF0C9A}" destId="{14876B27-67B6-4EAE-B83B-AD29F542C5C8}" srcOrd="0" destOrd="0" presId="urn:microsoft.com/office/officeart/2005/8/layout/radial3"/>
    <dgm:cxn modelId="{FA134D70-952F-4A3C-9AED-B51F969103F4}" type="presOf" srcId="{E6B0C7E5-E945-4E66-97A2-C29F6D0A7293}" destId="{A95110C5-0388-430D-B081-CB40110E9CF2}" srcOrd="0" destOrd="0" presId="urn:microsoft.com/office/officeart/2005/8/layout/radial3"/>
    <dgm:cxn modelId="{FCBC34D3-96F9-4421-A5D0-3A3212EFEE5C}" type="presParOf" srcId="{D6792590-C86B-4960-B618-8F7804220A85}" destId="{5E33332E-9CC3-42DD-BC1F-331841C485D2}" srcOrd="0" destOrd="0" presId="urn:microsoft.com/office/officeart/2005/8/layout/radial3"/>
    <dgm:cxn modelId="{2BE33A6E-3E55-4616-8993-25D03A68110C}" type="presParOf" srcId="{5E33332E-9CC3-42DD-BC1F-331841C485D2}" destId="{66C98D9A-FA51-4D4A-915A-A17646921E5B}" srcOrd="0" destOrd="0" presId="urn:microsoft.com/office/officeart/2005/8/layout/radial3"/>
    <dgm:cxn modelId="{9AA582D9-2AB9-4467-B7CE-DDD35CC921D2}" type="presParOf" srcId="{5E33332E-9CC3-42DD-BC1F-331841C485D2}" destId="{14876B27-67B6-4EAE-B83B-AD29F542C5C8}" srcOrd="1" destOrd="0" presId="urn:microsoft.com/office/officeart/2005/8/layout/radial3"/>
    <dgm:cxn modelId="{E537D916-ECD5-4D19-A964-FF517596EE5D}" type="presParOf" srcId="{5E33332E-9CC3-42DD-BC1F-331841C485D2}" destId="{A6BEFA09-8EBA-4211-9E29-B3C7DD06A0C5}" srcOrd="2" destOrd="0" presId="urn:microsoft.com/office/officeart/2005/8/layout/radial3"/>
    <dgm:cxn modelId="{02DBC8CA-7E09-45D1-A618-476640A108FA}" type="presParOf" srcId="{5E33332E-9CC3-42DD-BC1F-331841C485D2}" destId="{910BD8D3-79F8-45F9-9FF2-2947B5668C76}" srcOrd="3" destOrd="0" presId="urn:microsoft.com/office/officeart/2005/8/layout/radial3"/>
    <dgm:cxn modelId="{E55C2AE0-CB09-477B-8E61-D265D85525F5}" type="presParOf" srcId="{5E33332E-9CC3-42DD-BC1F-331841C485D2}" destId="{A95110C5-0388-430D-B081-CB40110E9CF2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C98D9A-FA51-4D4A-915A-A17646921E5B}">
      <dsp:nvSpPr>
        <dsp:cNvPr id="0" name=""/>
        <dsp:cNvSpPr/>
      </dsp:nvSpPr>
      <dsp:spPr>
        <a:xfrm>
          <a:off x="2634755" y="1241861"/>
          <a:ext cx="3093760" cy="309376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Деятельность мини – музея</a:t>
          </a:r>
          <a:endParaRPr lang="ru-RU" sz="2800" kern="1200" dirty="0"/>
        </a:p>
      </dsp:txBody>
      <dsp:txXfrm>
        <a:off x="2634755" y="1241861"/>
        <a:ext cx="3093760" cy="3093760"/>
      </dsp:txXfrm>
    </dsp:sp>
    <dsp:sp modelId="{14876B27-67B6-4EAE-B83B-AD29F542C5C8}">
      <dsp:nvSpPr>
        <dsp:cNvPr id="0" name=""/>
        <dsp:cNvSpPr/>
      </dsp:nvSpPr>
      <dsp:spPr>
        <a:xfrm>
          <a:off x="3408195" y="552"/>
          <a:ext cx="1546880" cy="15468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Познавательно –речевое развитие </a:t>
          </a:r>
          <a:endParaRPr lang="ru-RU" sz="1200" kern="1200" dirty="0"/>
        </a:p>
      </dsp:txBody>
      <dsp:txXfrm>
        <a:off x="3408195" y="552"/>
        <a:ext cx="1546880" cy="1546880"/>
      </dsp:txXfrm>
    </dsp:sp>
    <dsp:sp modelId="{A6BEFA09-8EBA-4211-9E29-B3C7DD06A0C5}">
      <dsp:nvSpPr>
        <dsp:cNvPr id="0" name=""/>
        <dsp:cNvSpPr/>
      </dsp:nvSpPr>
      <dsp:spPr>
        <a:xfrm>
          <a:off x="5422945" y="2015301"/>
          <a:ext cx="1546880" cy="15468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Художественно – эстетическое развитие</a:t>
          </a:r>
          <a:endParaRPr lang="ru-RU" sz="1200" kern="1200" dirty="0"/>
        </a:p>
      </dsp:txBody>
      <dsp:txXfrm>
        <a:off x="5422945" y="2015301"/>
        <a:ext cx="1546880" cy="1546880"/>
      </dsp:txXfrm>
    </dsp:sp>
    <dsp:sp modelId="{910BD8D3-79F8-45F9-9FF2-2947B5668C76}">
      <dsp:nvSpPr>
        <dsp:cNvPr id="0" name=""/>
        <dsp:cNvSpPr/>
      </dsp:nvSpPr>
      <dsp:spPr>
        <a:xfrm>
          <a:off x="3408195" y="4030050"/>
          <a:ext cx="1546880" cy="15468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Социально – личностное развитие</a:t>
          </a:r>
          <a:endParaRPr lang="ru-RU" sz="1200" kern="1200" dirty="0"/>
        </a:p>
      </dsp:txBody>
      <dsp:txXfrm>
        <a:off x="3408195" y="4030050"/>
        <a:ext cx="1546880" cy="1546880"/>
      </dsp:txXfrm>
    </dsp:sp>
    <dsp:sp modelId="{A95110C5-0388-430D-B081-CB40110E9CF2}">
      <dsp:nvSpPr>
        <dsp:cNvPr id="0" name=""/>
        <dsp:cNvSpPr/>
      </dsp:nvSpPr>
      <dsp:spPr>
        <a:xfrm>
          <a:off x="1393446" y="2015301"/>
          <a:ext cx="1546880" cy="154688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Физическое развитие</a:t>
          </a:r>
          <a:endParaRPr lang="ru-RU" sz="1200" kern="1200" dirty="0"/>
        </a:p>
      </dsp:txBody>
      <dsp:txXfrm>
        <a:off x="1393446" y="2015301"/>
        <a:ext cx="1546880" cy="15468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Музейная педагогика в детском саду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925522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Драматизации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1196752"/>
            <a:ext cx="316835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208137"/>
            <a:ext cx="3453105" cy="2589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308654"/>
            <a:ext cx="3451469" cy="3549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33846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7"/>
            <a:ext cx="3528392" cy="3064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60647"/>
            <a:ext cx="3024336" cy="4766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54922" y="3325050"/>
            <a:ext cx="4551826" cy="353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321365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«История елочной игрушки»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Цель: </a:t>
            </a:r>
            <a:r>
              <a:rPr lang="ru-RU" dirty="0" smtClean="0"/>
              <a:t>познакомить детей с историей елочной игрушки.</a:t>
            </a:r>
          </a:p>
          <a:p>
            <a:pPr marL="0" indent="0">
              <a:buNone/>
            </a:pPr>
            <a:r>
              <a:rPr lang="ru-RU" b="1" dirty="0" smtClean="0"/>
              <a:t>Задачи:</a:t>
            </a:r>
          </a:p>
          <a:p>
            <a:r>
              <a:rPr lang="ru-RU" sz="2800" dirty="0" smtClean="0"/>
              <a:t>Дать представление детям о истории возникновения елочной игрушки, с процессом ее преобразования человеком.</a:t>
            </a:r>
          </a:p>
          <a:p>
            <a:r>
              <a:rPr lang="ru-RU" sz="2800" dirty="0" smtClean="0"/>
              <a:t>Расширять представление у детей о традициях украшения елки.</a:t>
            </a:r>
          </a:p>
          <a:p>
            <a:r>
              <a:rPr lang="ru-RU" sz="2800" dirty="0" smtClean="0"/>
              <a:t>Воспитывать уважение к традиции, чувство причастности к своему народу.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3226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988840"/>
            <a:ext cx="3240361" cy="2574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45858"/>
            <a:ext cx="3201392" cy="2401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3310729" cy="24830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39090"/>
            <a:ext cx="3116003" cy="2337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1" y="145858"/>
            <a:ext cx="3168353" cy="2376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65165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08720"/>
            <a:ext cx="2592288" cy="4916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09983" y="1556792"/>
            <a:ext cx="3024336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35621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3881476" cy="2911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6142" y="260648"/>
            <a:ext cx="4199270" cy="6237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657532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390"/>
            <a:ext cx="3528392" cy="35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9683"/>
            <a:ext cx="4071776" cy="3619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9739" y="3422960"/>
            <a:ext cx="6248537" cy="34398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005945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Новогодний утренник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4032448" cy="3266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0967"/>
            <a:ext cx="4642183" cy="3481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4033999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396044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0963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«Хлеб – богатство России»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Цель: формирование общих представлений о хлебе, как о главном продукте страны.</a:t>
            </a:r>
          </a:p>
          <a:p>
            <a:pPr marL="0" indent="0">
              <a:buNone/>
            </a:pPr>
            <a:r>
              <a:rPr lang="ru-RU" dirty="0" smtClean="0"/>
              <a:t>Задачи:</a:t>
            </a:r>
          </a:p>
          <a:p>
            <a:r>
              <a:rPr lang="ru-RU" dirty="0"/>
              <a:t>Раскрыть значение хлеба, важность труда </a:t>
            </a:r>
            <a:r>
              <a:rPr lang="ru-RU" dirty="0" smtClean="0"/>
              <a:t>земледельца</a:t>
            </a:r>
            <a:r>
              <a:rPr lang="ru-RU" dirty="0"/>
              <a:t>;</a:t>
            </a:r>
            <a:endParaRPr lang="ru-RU" dirty="0" smtClean="0"/>
          </a:p>
          <a:p>
            <a:r>
              <a:rPr lang="ru-RU" dirty="0" smtClean="0"/>
              <a:t>Закреплять знания о труде хлеборобов по выращиванию хлеба и уборке урожая;</a:t>
            </a:r>
          </a:p>
          <a:p>
            <a:r>
              <a:rPr lang="ru-RU" dirty="0" smtClean="0"/>
              <a:t>Воспитывать </a:t>
            </a:r>
            <a:r>
              <a:rPr lang="ru-RU" dirty="0"/>
              <a:t>патриотизм, бережливость,</a:t>
            </a:r>
          </a:p>
          <a:p>
            <a:pPr marL="0" indent="0">
              <a:buNone/>
            </a:pPr>
            <a:r>
              <a:rPr lang="ru-RU" dirty="0" smtClean="0"/>
              <a:t>уважение </a:t>
            </a:r>
            <a:r>
              <a:rPr lang="ru-RU" dirty="0"/>
              <a:t>к чужому </a:t>
            </a:r>
            <a:r>
              <a:rPr lang="ru-RU" dirty="0" smtClean="0"/>
              <a:t>труду.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49754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80048141"/>
              </p:ext>
            </p:extLst>
          </p:nvPr>
        </p:nvGraphicFramePr>
        <p:xfrm>
          <a:off x="251520" y="836712"/>
          <a:ext cx="8363272" cy="55774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956836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9002" y="1700808"/>
            <a:ext cx="1917096" cy="3665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55" y="252097"/>
            <a:ext cx="3863228" cy="28974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6098" y="169044"/>
            <a:ext cx="3328643" cy="2284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53016">
            <a:off x="197916" y="3738493"/>
            <a:ext cx="3480136" cy="210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306781">
            <a:off x="6588224" y="2693834"/>
            <a:ext cx="2271374" cy="3858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44319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139951" cy="3104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44463"/>
            <a:ext cx="4091350" cy="306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9976" y="3212976"/>
            <a:ext cx="4482244" cy="3361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4085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Экскурсия в музей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12776"/>
            <a:ext cx="3788696" cy="2841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789040"/>
            <a:ext cx="3378297" cy="2533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0576" y="2908230"/>
            <a:ext cx="2923424" cy="3897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48353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Ребятишкина</a:t>
            </a:r>
            <a:r>
              <a:rPr lang="ru-RU" dirty="0" smtClean="0"/>
              <a:t> – книжка»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/>
              <a:t>Цель: Знакомство дошкольников с различными книгами, историей их создания, значением в жизни </a:t>
            </a:r>
            <a:r>
              <a:rPr lang="ru-RU" dirty="0" smtClean="0"/>
              <a:t>человека.</a:t>
            </a:r>
          </a:p>
          <a:p>
            <a:pPr marL="0" indent="0">
              <a:buNone/>
            </a:pPr>
            <a:r>
              <a:rPr lang="ru-RU" dirty="0" smtClean="0"/>
              <a:t>Задачи:</a:t>
            </a:r>
          </a:p>
          <a:p>
            <a:r>
              <a:rPr lang="ru-RU" dirty="0"/>
              <a:t> </a:t>
            </a:r>
            <a:r>
              <a:rPr lang="ru-RU" dirty="0" smtClean="0"/>
              <a:t>Познакомить </a:t>
            </a:r>
            <a:r>
              <a:rPr lang="ru-RU" dirty="0"/>
              <a:t>их с историей (старинные издания, книжки-малютки, книжки-раскладушки, звучащие, музыкальные); научить распределять книги по жанрам: сказки, стихи, повести, отдельно выделив произведения о природе; показать различие книг по размеру, назначению (обучающие, развивающие</a:t>
            </a:r>
            <a:r>
              <a:rPr lang="ru-RU" dirty="0" smtClean="0"/>
              <a:t>)</a:t>
            </a:r>
          </a:p>
          <a:p>
            <a:r>
              <a:rPr lang="ru-RU" dirty="0" smtClean="0"/>
              <a:t>Побуждать детей к сочинительству; развивать художественный вкус, навыки дизайна.</a:t>
            </a:r>
          </a:p>
          <a:p>
            <a:r>
              <a:rPr lang="ru-RU" dirty="0" smtClean="0"/>
              <a:t>Воспитывать интерес к чтению и бережное отношение к книге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50281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6435" y="764704"/>
            <a:ext cx="2554229" cy="5052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2614656" cy="4127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192456"/>
            <a:ext cx="2975672" cy="3826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051896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260648"/>
            <a:ext cx="2843808" cy="2858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4957" y="1844824"/>
            <a:ext cx="4032448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7655" y="4174418"/>
            <a:ext cx="3369735" cy="2683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232164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228</Words>
  <Application>Microsoft Office PowerPoint</Application>
  <PresentationFormat>Экран (4:3)</PresentationFormat>
  <Paragraphs>29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Музейная педагогика в детском саду</vt:lpstr>
      <vt:lpstr>«Хлеб – богатство России»</vt:lpstr>
      <vt:lpstr>Слайд 3</vt:lpstr>
      <vt:lpstr>Слайд 4</vt:lpstr>
      <vt:lpstr>Слайд 5</vt:lpstr>
      <vt:lpstr>Экскурсия в музей </vt:lpstr>
      <vt:lpstr>«Ребятишкина – книжка» </vt:lpstr>
      <vt:lpstr>Слайд 8</vt:lpstr>
      <vt:lpstr>Слайд 9</vt:lpstr>
      <vt:lpstr>Драматизации </vt:lpstr>
      <vt:lpstr>Слайд 11</vt:lpstr>
      <vt:lpstr>«История елочной игрушки»</vt:lpstr>
      <vt:lpstr>Слайд 13</vt:lpstr>
      <vt:lpstr>Слайд 14</vt:lpstr>
      <vt:lpstr>Слайд 15</vt:lpstr>
      <vt:lpstr>Слайд 16</vt:lpstr>
      <vt:lpstr>Новогодний утренник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Музейная педагогика в детском саду</dc:title>
  <dc:creator>Марина</dc:creator>
  <cp:lastModifiedBy>admin</cp:lastModifiedBy>
  <cp:revision>26</cp:revision>
  <dcterms:created xsi:type="dcterms:W3CDTF">2011-12-22T06:23:10Z</dcterms:created>
  <dcterms:modified xsi:type="dcterms:W3CDTF">2024-12-10T15:26:11Z</dcterms:modified>
</cp:coreProperties>
</file>