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9" r:id="rId1"/>
  </p:sldMasterIdLst>
  <p:notesMasterIdLst>
    <p:notesMasterId r:id="rId48"/>
  </p:notesMasterIdLst>
  <p:sldIdLst>
    <p:sldId id="256" r:id="rId2"/>
    <p:sldId id="258" r:id="rId3"/>
    <p:sldId id="259" r:id="rId4"/>
    <p:sldId id="286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9" autoAdjust="0"/>
    <p:restoredTop sz="84844" autoAdjust="0"/>
  </p:normalViewPr>
  <p:slideViewPr>
    <p:cSldViewPr>
      <p:cViewPr>
        <p:scale>
          <a:sx n="71" d="100"/>
          <a:sy n="71" d="100"/>
        </p:scale>
        <p:origin x="-1122" y="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9CB64BA-A52B-41E6-B03D-08C33023CA30}" type="datetimeFigureOut">
              <a:rPr lang="ru-RU"/>
              <a:pPr>
                <a:defRPr/>
              </a:pPr>
              <a:t>10.12.2024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9C7302A-7BFC-4C4D-A3E1-B5EB20F572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00068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EE8AD0A-911A-4A6E-AB42-D995AA58FE3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5412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41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541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66DB9F3-A4E1-4562-84E4-6D8CB2D744F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45415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D07CBD98-2CCF-488B-AA36-7D97FE82ABB2}" type="datetimeFigureOut">
              <a:rPr lang="ru-RU"/>
              <a:pPr/>
              <a:t>10.12.2024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1936B6-2CAD-4D72-B5A8-E986B90AE540}" type="datetimeFigureOut">
              <a:rPr lang="ru-RU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46DF5-9EFB-41FB-99F2-DDF2391A71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482D45-7806-48AA-851A-E77E5EABCCEC}" type="datetimeFigureOut">
              <a:rPr lang="ru-RU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3C8CA-0A4B-409E-A84F-6BDF517228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E1926A-886F-4FCD-9103-0A0374E56775}" type="datetimeFigureOut">
              <a:rPr lang="ru-RU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881570-B113-40EE-8912-A61BDC50BDE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7AF728-0EB5-427C-8BD4-9F6F573569B5}" type="datetimeFigureOut">
              <a:rPr lang="ru-RU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DD84E3-A6FD-46E1-895E-3CF6214ABC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D6BCD9-E8FD-425F-8029-D1840119EF4B}" type="datetimeFigureOut">
              <a:rPr lang="ru-RU"/>
              <a:pPr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8DF26-B314-431D-8666-ADA24F8DF1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404115-BCBF-4D4B-AEBB-E00910129325}" type="datetimeFigureOut">
              <a:rPr lang="ru-RU"/>
              <a:pPr/>
              <a:t>10.12.2024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C7D10-D07C-42DB-8A43-8493C79E0F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947382-6FC9-4C27-BD3F-B00D1C5F814C}" type="datetimeFigureOut">
              <a:rPr lang="ru-RU"/>
              <a:pPr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C05184-999E-43A3-8BFC-A06C3A4365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5BAD6-37D6-4EF9-A3DC-0F2A76B6929F}" type="datetimeFigureOut">
              <a:rPr lang="ru-RU"/>
              <a:pPr/>
              <a:t>10.12.2024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CB7F37-6087-47DE-B89B-828C063D82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6AC84D-735B-49EE-A27C-5FE55BF96C1A}" type="datetimeFigureOut">
              <a:rPr lang="ru-RU"/>
              <a:pPr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6AE53-FE7B-43D1-BDE0-FDAD578830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6EAFA0-5370-4D33-8A06-D5A1F80B663A}" type="datetimeFigureOut">
              <a:rPr lang="ru-RU"/>
              <a:pPr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1D0287-17FA-45C6-9751-444956DB070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BD978752-F074-44D4-83F4-AD3D4787C04E}" type="datetimeFigureOut">
              <a:rPr lang="ru-RU"/>
              <a:pPr/>
              <a:t>10.12.2024</a:t>
            </a:fld>
            <a:endParaRPr lang="ru-RU"/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75BF967B-4B55-4FFF-8709-E6190FB0749C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/>
              <a:t>Животный мир тайги</a:t>
            </a:r>
          </a:p>
        </p:txBody>
      </p:sp>
      <p:pic>
        <p:nvPicPr>
          <p:cNvPr id="1026" name="Picture 2" descr="F:\тайга\5644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185863"/>
            <a:ext cx="2744787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5" y="3141663"/>
            <a:ext cx="3946525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7100" y="2060575"/>
            <a:ext cx="3275013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433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/>
              <a:t>Летом питаются травянистыми растениями, зимой — чаще корой и побегами деревьев и кустарников.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443038"/>
            <a:ext cx="3811587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43038"/>
            <a:ext cx="3851275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9175" y="3362325"/>
            <a:ext cx="3865563" cy="290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2457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000"/>
              <a:t>Следы широкие, округлые, отпечатки задних лап лишь ненамного больше передних. Задние ноги намного длиннее передних и при движении выносятся далеко вперед 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557338"/>
            <a:ext cx="2843212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1585913"/>
            <a:ext cx="319087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413" y="4064000"/>
            <a:ext cx="3611562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400"/>
              <a:t>Основной гон весной, сопровождается драками самцов.</a:t>
            </a:r>
            <a:br>
              <a:rPr lang="ru-RU" sz="2400"/>
            </a:br>
            <a:r>
              <a:rPr lang="ru-RU" sz="2400"/>
              <a:t>Зайчата (1-6, реже до 12) рождаются зрячими.</a:t>
            </a:r>
            <a:br>
              <a:rPr lang="ru-RU" sz="2400"/>
            </a:br>
            <a:r>
              <a:rPr lang="ru-RU" sz="2400"/>
              <a:t>Зайчиха кормит не только своих зайчат, но и чужих. 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1484313"/>
            <a:ext cx="4610100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3689350"/>
            <a:ext cx="422433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3562350"/>
            <a:ext cx="33655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/>
              <a:t>Заяц-русак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268413"/>
            <a:ext cx="28575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4825" y="1295400"/>
            <a:ext cx="3490913" cy="261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5" y="3913188"/>
            <a:ext cx="4430713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4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9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>Уши длиннее головы.</a:t>
            </a:r>
            <a:br>
              <a:rPr lang="ru-RU" sz="4000"/>
            </a:br>
            <a:r>
              <a:rPr lang="ru-RU" sz="4000"/>
              <a:t>Хвост маленький, но все же хорошо виден.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12875"/>
            <a:ext cx="31718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2420938"/>
            <a:ext cx="42291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200"/>
              <a:t>Следы узкие, заостренные.</a:t>
            </a:r>
            <a:br>
              <a:rPr lang="ru-RU" sz="3200"/>
            </a:br>
            <a:r>
              <a:rPr lang="ru-RU" sz="3200"/>
              <a:t>Задние ноги намного длиннее передних и при движении выносятся далеко вперед 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2017713"/>
            <a:ext cx="4283075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717675"/>
            <a:ext cx="37798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785937"/>
          </a:xfrm>
        </p:spPr>
        <p:txBody>
          <a:bodyPr/>
          <a:lstStyle/>
          <a:p>
            <a:r>
              <a:rPr lang="ru-RU" sz="2400"/>
              <a:t>Сельские угодья манят его. Он уплетает картошку и огурцы, дыню и горох, подсолнечник и тапинамбур, сорняки и лекарственные травы, с аппетитом уплетает василек и донник. </a:t>
            </a:r>
          </a:p>
        </p:txBody>
      </p:sp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133600"/>
            <a:ext cx="39878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2835275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20675"/>
            <a:ext cx="8077200" cy="1171575"/>
          </a:xfrm>
        </p:spPr>
        <p:txBody>
          <a:bodyPr/>
          <a:lstStyle/>
          <a:p>
            <a:r>
              <a:rPr lang="ru-RU" sz="2000"/>
              <a:t>В брачный период зайцы собираются группами до нескольких десятков особей. самцы жестоко дерутся, встав на дыбы и нанося противнику удары передними лапами, иногда кусаясь. </a:t>
            </a:r>
            <a:br>
              <a:rPr lang="ru-RU" sz="2000"/>
            </a:br>
            <a:r>
              <a:rPr lang="ru-RU" sz="2000"/>
              <a:t>В исключительных случаях рождается сразу по пять или более детенышей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525588"/>
            <a:ext cx="36353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1358900"/>
            <a:ext cx="3484563" cy="284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438" y="3967163"/>
            <a:ext cx="3059112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7200" y="3802063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/>
              <a:t>Рыжая лисица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282700"/>
            <a:ext cx="32639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2857500"/>
            <a:ext cx="2303462" cy="179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4149725"/>
            <a:ext cx="3671887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27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/>
              <a:t>След овальный.</a:t>
            </a:r>
            <a:br>
              <a:rPr lang="ru-RU" sz="2800"/>
            </a:br>
            <a:r>
              <a:rPr lang="ru-RU" sz="2800"/>
              <a:t>Следы лисицы расположены по прямой линии, в отличие от собачьих, которые расположены зигзагом.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412875"/>
            <a:ext cx="3114675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81175"/>
            <a:ext cx="33655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4075" y="4211638"/>
            <a:ext cx="3527425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2146300"/>
          </a:xfrm>
        </p:spPr>
        <p:txBody>
          <a:bodyPr>
            <a:normAutofit fontScale="90000"/>
          </a:bodyPr>
          <a:lstStyle/>
          <a:p>
            <a:r>
              <a:rPr lang="ru-RU" sz="4900" b="1" i="1" u="sng"/>
              <a:t>Волк </a:t>
            </a:r>
            <a:br>
              <a:rPr lang="ru-RU" sz="4900" b="1" i="1" u="sng"/>
            </a:br>
            <a:r>
              <a:rPr lang="ru-RU" sz="1800" b="1" i="1" u="sng"/>
              <a:t>Обычно волк-самец весит около 50 килограммов, волчица – килограммов на 5 меньше. Их высота в холке – около 75 сантиметров, а длина от носа да кончика хвоста достигает 1,5 – 2 метров.</a:t>
            </a:r>
            <a:br>
              <a:rPr lang="ru-RU" sz="1800" b="1" i="1" u="sng"/>
            </a:br>
            <a:r>
              <a:rPr lang="ru-RU" sz="1800" b="1" i="1" u="sng"/>
              <a:t>На территориях своего обитания волки являются самой многочисленной группой </a:t>
            </a:r>
            <a:br>
              <a:rPr lang="ru-RU" sz="1800" b="1" i="1" u="sng"/>
            </a:br>
            <a:r>
              <a:rPr lang="ru-RU" sz="2000" b="1" i="1" u="sng"/>
              <a:t/>
            </a:r>
            <a:br>
              <a:rPr lang="ru-RU" sz="2000" b="1" i="1" u="sng"/>
            </a:br>
            <a:endParaRPr lang="ru-RU" sz="2000" b="1" i="1" u="sng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2276475"/>
            <a:ext cx="40322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3" y="4645025"/>
            <a:ext cx="30241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11775" y="4005263"/>
            <a:ext cx="3813175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200"/>
              <a:t>Питается грызунами, реже зайцами, птицами, насекомыми, падалью и отбросами, ягодами. 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863" y="1668463"/>
            <a:ext cx="3249612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88" y="4724400"/>
            <a:ext cx="364331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775" y="2492375"/>
            <a:ext cx="3635375" cy="363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400"/>
              <a:t>Для выведения потомства роют глубокие норы или занимают чужие.</a:t>
            </a:r>
            <a:br>
              <a:rPr lang="ru-RU" sz="2400"/>
            </a:br>
            <a:r>
              <a:rPr lang="ru-RU" sz="2400"/>
              <a:t>Лисят обычно бывает 4-6.</a:t>
            </a:r>
            <a:br>
              <a:rPr lang="ru-RU" sz="2400"/>
            </a:br>
            <a:r>
              <a:rPr lang="ru-RU" sz="2400"/>
              <a:t>Когда лисята подрастут, родители приносят им живую добычу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557338"/>
            <a:ext cx="3490912" cy="261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3573463"/>
            <a:ext cx="3152775" cy="283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1557338"/>
            <a:ext cx="32861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2001837"/>
          </a:xfrm>
        </p:spPr>
        <p:txBody>
          <a:bodyPr>
            <a:normAutofit fontScale="90000"/>
          </a:bodyPr>
          <a:lstStyle/>
          <a:p>
            <a:r>
              <a:rPr lang="ru-RU" sz="4000"/>
              <a:t>Дятел.</a:t>
            </a:r>
            <a:br>
              <a:rPr lang="ru-RU" sz="4000"/>
            </a:br>
            <a:r>
              <a:rPr lang="ru-RU" sz="2800"/>
              <a:t>Размером крупнее дрозда.</a:t>
            </a:r>
            <a:br>
              <a:rPr lang="ru-RU" sz="2800"/>
            </a:br>
            <a:r>
              <a:rPr lang="ru-RU" sz="2800"/>
              <a:t>На крыле большое белое округлое пятно, спина черная, бока белые, на голове у молодых красная шапочка.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205038"/>
            <a:ext cx="2808287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2205038"/>
            <a:ext cx="3252787" cy="422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091 L 0.077 0.238 L -0.077 0.238 L -0.125 0.091 L 0 0 Z" pathEditMode="relative" ptsTypes="">
                                      <p:cBhvr>
                                        <p:cTn id="16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400"/>
              <a:t>Обитает в лесах (преимущественно хвойных) и парках.</a:t>
            </a:r>
            <a:br>
              <a:rPr lang="ru-RU" sz="2400"/>
            </a:br>
            <a:r>
              <a:rPr lang="ru-RU" sz="2400"/>
              <a:t>Летом питается, в основном, древесными насекомыми, зимой — семенами хвойных деревьев. 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12875"/>
            <a:ext cx="3295650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1474788"/>
            <a:ext cx="3081338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3213100"/>
            <a:ext cx="2513013" cy="334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 0.034 0.011 0.065 0.028 0.085 C 0.028 0.086 0.055 0.113 0.055 0.112 C 0.07 0.127 0.079 0.148 0.079 0.17 C 0.079 0.214 0.044 0.249 0 0.25 C -0.044 0.249 -0.079 0.214 -0.079 0.17 C -0.079 0.148 -0.07 0.127 -0.055 0.112 C -0.055 0.113 -0.028 0.086 -0.028 0.085 C -0.011 0.065 -0.001 0.034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78 0 L 0.25 0.121 L 0.072 0.121 L 0 0 Z" pathEditMode="relative" ptsTypes="">
                                      <p:cBhvr>
                                        <p:cTn id="15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7 L 0.25 0 L 0 0 Z" pathEditMode="relative" ptsTypes="">
                                      <p:cBhvr>
                                        <p:cTn id="19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ru-RU" sz="4000"/>
              <a:t>Гнездится исключительно в дуплах 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700213"/>
            <a:ext cx="2740025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2098675"/>
            <a:ext cx="43719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67 0 L 0.21 0.167 L -0.04 0.167 L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3 -0.073 L 0.177 -0.073 L 0.25 0 L 0.25 0.104 L 0.177 0.177 L 0.073 0.177 L 0 0.104 L 0 0 Z" pathEditMode="relative" ptsTypes="">
                                      <p:cBhvr>
                                        <p:cTn id="15" dur="2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/>
              <a:t>Бурый медведь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484313"/>
            <a:ext cx="33464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2997200"/>
            <a:ext cx="3382963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1225550"/>
            <a:ext cx="3092450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4 -0.005 -0.029 -0.009 -0.044 -0.009 C -0.114 -0.009 -0.169 0.048 -0.169 0.117 C -0.169 0.185 -0.114 0.241 -0.044 0.241 C -0.029 0.241 -0.014 0.238 0 0.233 C -0.047 0.215 -0.08 0.17 -0.08 0.117 C -0.08 0.063 -0.047 0.018 0 0 Z" pathEditMode="relative" ptsTypes="">
                                      <p:cBhvr>
                                        <p:cTn id="12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9 0.091 L 0.125 0.091 L 0.048 0.147 L 0.077 0.238 L 0 0.182 L -0.077 0.238 L -0.048 0.147 L -0.125 0.091 L -0.029 0.091 L 0 0 Z" pathEditMode="relative" ptsTypes="">
                                      <p:cBhvr>
                                        <p:cTn id="16" dur="2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2 -0.018 0.033 -0.044 0.058 -0.044 C 0.095 -0.044 0.125 -0.017 0.125 0.017 C 0.125 0.028 0.122 0.038 0.116 0.047 C 0.117 0.047 0 0.182 0 0.183 C 0 0.182 -0.117 0.047 -0.116 0.047 C -0.122 0.038 -0.125 0.028 -0.125 0.017 C -0.125 -0.017 -0.095 -0.044 -0.057 -0.044 C -0.033 -0.044 -0.012 -0.018 0 0 Z" pathEditMode="relative" ptsTypes="">
                                      <p:cBhvr>
                                        <p:cTn id="20" dur="2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/>
              <a:t>Следы очень широкие и глубокие, пятипалые отличаются длинными когтями и косолапостью</a:t>
            </a:r>
            <a:br>
              <a:rPr lang="ru-RU" sz="2800"/>
            </a:br>
            <a:r>
              <a:rPr lang="ru-RU" sz="2800"/>
              <a:t> 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1268413"/>
            <a:ext cx="385127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75" y="2708275"/>
            <a:ext cx="2843213" cy="379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3" y="1387475"/>
            <a:ext cx="3203575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91 -0.034 L 0.125 -0.125 L 0.158 -0.034 L 0.249 0 L 0.158 0.034 L 0.125 0.125 L 0.091 0.034 L 0 0 Z" pathEditMode="relative" ptsTypes="">
                                      <p:cBhvr>
                                        <p:cTn id="14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4 -0.067 -0.046 -0.125 -0.113 -0.129 C -0.177 -0.134 -0.237 -0.089 -0.241 -0.024 C -0.246 0.036 -0.204 0.092 -0.144 0.096 C -0.089 0.099 -0.037 0.062 -0.033 0.006 C -0.029 -0.045 -0.064 -0.093 -0.115 -0.097 C -0.162 -0.1 -0.206 -0.069 -0.209 -0.022 C -0.212 0.02 -0.184 0.061 -0.142 0.063 C -0.104 0.066 -0.068 0.042 -0.065 0.004 C -0.063 -0.03 -0.084 -0.063 -0.117 -0.065 C -0.146 -0.067 -0.175 -0.049 -0.177 -0.02 C -0.179 0.005 -0.164 0.029 -0.14 0.031 C -0.12 0.033 -0.099 0.022 -0.098 0.002 C -0.096 -0.014 -0.104 -0.031 -0.119 -0.033 C -0.131 -0.033 -0.143 -0.029 -0.145 -0.018 C -0.146 -0.011 -0.144 -0.004 -0.138 -0.001 C -0.135 0 -0.133 0 -0.13 -0.001 E" pathEditMode="relative" ptsTypes="">
                                      <p:cBhvr>
                                        <p:cTn id="18" dur="2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8 0.008 0.017 0.016 0.021 0.026 C 0.025 0.037 0.027 0.05 0.029 0.063 C 0.031 0.076 0.029 0.087 0.027 0.099 C 0.025 0.11 0.022 0.122 0.015 0.132 C 0.009 0.142 -0.001 0.15 -0.012 0.156 C -0.022 0.162 -0.034 0.166 -0.046 0.168 C -0.058 0.17 -0.07 0.17 -0.081 0.168 C -0.093 0.166 -0.104 0.161 -0.113 0.153 C -0.122 0.146 -0.13 0.137 -0.134 0.126 C -0.139 0.116 -0.141 0.102 -0.141 0.091 C -0.142 0.08 -0.141 0.067 -0.136 0.056 C -0.131 0.046 -0.122 0.038 -0.11 0.034 C -0.098 0.031 -0.086 0.035 -0.078 0.042 C -0.071 0.049 -0.066 0.06 -0.065 0.073 C -0.065 0.086 -0.066 0.098 -0.071 0.108 C -0.076 0.118 -0.075 0.12 -0.095 0.133 C -0.113 0.147 -0.131 0.143 -0.142 0.144 C -0.153 0.144 -0.162 0.14 -0.173 0.136 C -0.185 0.131 -0.195 0.122 -0.202 0.114 C -0.209 0.106 -0.212 0.096 -0.216 0.08 C -0.219 0.064 -0.219 0.056 -0.219 0.044 C -0.219 0.032 -0.219 0.02 -0.219 0.008 E" pathEditMode="relative" ptsTypes="">
                                      <p:cBhvr>
                                        <p:cTn id="22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400"/>
              <a:t>Бурый медведь питается растительными кормами, личинками насекомых, муравьями, при случае — грызунами и их запасами, падалью. Некоторые охотятся на копытных, скрадывая их или нападая из засады.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44675"/>
            <a:ext cx="324008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4217988"/>
            <a:ext cx="3522662" cy="234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844675"/>
            <a:ext cx="30956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4197350"/>
            <a:ext cx="33115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66 0.006 -0.115 0.021 -0.115 0.033 C -0.115 0.044 -0.067 0.052 -0.003 0.052 C 0.061 0.052 0.115 0.044 0.115 0.033 C 0.115 0.021 0.059 0.018 -0.005 0.026 C -0.068 0.035 -0.115 0.05 -0.115 0.061 C -0.115 0.072 -0.066 0.081 -0.003 0.081 C 0.061 0.081 0.115 0.072 0.115 0.061 C 0.115 0.05 0.059 0.047 -0.004 0.055 C -0.068 0.063 -0.115 0.078 -0.115 0.089 C -0.115 0.101 -0.066 0.11 -0.002 0.11 C 0.061 0.11 0.115 0.101 0.115 0.089 C 0.115 0.079 0.059 0.076 -0.004 0.083 C -0.067 0.091 -0.115 0.107 -0.115 0.118 C -0.115 0.129 -0.065 0.138 -0.002 0.138 C 0.063 0.138 0.115 0.129 0.115 0.118 C 0.115 0.107 0.06 0.104 -0.003 0.112 C -0.066 0.12 -0.115 0.135 -0.115 0.146 C -0.115 0.158 -0.065 0.166 -0.001 0.166 C 0.063 0.166 0.115 0.157 0.115 0.146 C 0.115 0.135 0.06 0.132 -0.003 0.14 C -0.066 0.148 -0.115 0.164 -0.115 0.174 C -0.115 0.185 -0.064 0.194 -0.001 0.194 C 0.063 0.194 0.115 0.185 0.115 0.174 C 0.115 0.164 0.061 0.161 -0.003 0.168 C -0.066 0.176 -0.115 0.192 -0.115 0.203 C -0.115 0.213 -0.064 0.223 0 0.223 C 0.064 0.223 0.115 0.214 0.115 0.203 C 0.115 0.192 0.061 0.189 -0.002 0.197 C -0.065 0.205 -0.116 0.22 -0.115 0.231 C -0.114 0.242 -0.064 0.25 0 0.25 C 0.064 0.25 0.115 0.241 0.115 0.23 C 0.115 0.22 0.063 0.217 0 0.226 E" pathEditMode="relative" ptsTypes="">
                                      <p:cBhvr>
                                        <p:cTn id="10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5 0.028 0.062 0.062 0.062 C 0.097 0.062 0.125 0.035 0.125 0 C 0.125 -0.035 0.153 -0.062 0.188 -0.062 C 0.222 -0.062 0.25 -0.035 0.25 0 E" pathEditMode="relative" ptsTypes="">
                                      <p:cBhvr>
                                        <p:cTn id="14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7 0 C 0.025 0 0.034 -0.014 0.042 -0.016 C 0.048 -0.016 0.059 -0.003 0.064 -0.003 C 0.071 -0.003 0.078 -0.007 0.091 -0.007 L 0.1 -0.162 L 0.11 0.025 L 0.122 0 L 0.132 -0.007 L 0.156 -0.001 C 0.167 -0.004 0.176 -0.017 0.187 -0.022 C 0.191 -0.023 0.2 -0.024 0.206 -0.022 C 0.212 -0.02 0.217 -0.006 0.219 -0.005 C 0.222 -0.001 0.229 -0.005 0.233 -0.003 L 0.239 0 L 0.25 0 E" pathEditMode="relative" ptsTypes="">
                                      <p:cBhvr>
                                        <p:cTn id="18" dur="2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6 0.099 L 0.031 0 L 0.047 0.099 L 0.063 0 L 0.078 0.099 L 0.094 0 L 0.109 0.099 L 0.125 0 L 0.141 0.099 L 0.156 0 L 0.172 0.099 L 0.187 0 L 0.203 0.099 L 0.219 0 L 0.234 0.099 L 0.25 0 E" pathEditMode="relative" ptsTypes="">
                                      <p:cBhvr>
                                        <p:cTn id="22" dur="2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379413"/>
            <a:ext cx="8077200" cy="1104900"/>
          </a:xfrm>
        </p:spPr>
        <p:txBody>
          <a:bodyPr/>
          <a:lstStyle/>
          <a:p>
            <a:r>
              <a:rPr lang="ru-RU" sz="3200"/>
              <a:t>Гон летом, он сопровождается драками самцов, изредка со смертельным исходом. 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84313"/>
            <a:ext cx="33686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85900"/>
            <a:ext cx="3560763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1613" y="3454400"/>
            <a:ext cx="2232025" cy="320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4019550"/>
            <a:ext cx="3713163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4 -0.004 0.01 -0.006 0.015 -0.006 C 0.022 -0.006 0.029 -0.003 0.033 0.002 C 0.05 0.022 0.063 0.066 0.063 0.118 C 0.063 0.118 0.063 0.119 0.063 0.119 C 0.063 0.119 0.063 0.12 0.063 0.12 C 0.063 0.172 0.05 0.217 0.033 0.237 C 0.029 0.241 0.022 0.244 0.015 0.244 C 0.01 0.244 0.004 0.242 0 0.238 C -0.004 0.234 -0.006 0.229 -0.006 0.223 C -0.006 0.216 -0.003 0.21 0.002 0.206 C 0.022 0.188 0.066 0.175 0.118 0.175 C 0.118 0.175 0.119 0.175 0.119 0.175 C 0.119 0.175 0.12 0.175 0.12 0.175 C 0.172 0.175 0.217 0.188 0.237 0.206 C 0.241 0.21 0.244 0.216 0.244 0.223 C 0.244 0.229 0.242 0.234 0.238 0.238 C 0.234 0.242 0.229 0.244 0.223 0.244 C 0.216 0.244 0.21 0.241 0.206 0.237 C 0.188 0.217 0.175 0.172 0.175 0.12 C 0.175 0.12 0.175 0.119 0.175 0.119 C 0.175 0.119 0.175 0.118 0.175 0.118 C 0.175 0.066 0.188 0.022 0.206 0.001 C 0.21 -0.003 0.216 -0.006 0.223 -0.006 C 0.229 -0.006 0.234 -0.004 0.238 0 C 0.242 0.004 0.244 0.01 0.244 0.015 C 0.244 0.022 0.241 0.028 0.237 0.033 C 0.217 0.05 0.172 0.063 0.12 0.063 C 0.12 0.063 0.12 0.063 0.119 0.063 C 0.119 0.063 0.118 0.063 0.118 0.063 C 0.066 0.063 0.022 0.05 0.002 0.033 C -0.003 0.028 -0.006 0.022 -0.006 0.015 C -0.006 0.01 -0.004 0.004 0 0 Z" pathEditMode="relative" ptsTypes="">
                                      <p:cBhvr>
                                        <p:cTn id="16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 -0.01 0.014 -0.021 0.021 -0.035 C 0.04 -0.075 0.045 -0.114 0.031 -0.12 C 0.017 -0.127 -0.01 -0.099 -0.029 -0.059 C -0.039 -0.038 -0.045 -0.018 -0.047 -0.003 C -0.05 0.009 -0.051 0.021 -0.051 0.035 C -0.051 0.08 -0.038 0.117 -0.023 0.117 C -0.008 0.117 0.005 0.08 0.005 0.035 C 0.005 0.014 0.002 -0.006 -0.003 -0.02 C -0.005 -0.032 -0.01 -0.045 -0.016 -0.058 C -0.036 -0.099 -0.063 -0.127 -0.077 -0.12 C -0.091 -0.113 -0.086 -0.075 -0.066 -0.034 C -0.058 -0.015 -0.047 0.001 -0.036 0.012 C -0.028 0.022 -0.019 0.031 -0.007 0.04 C 0.029 0.069 0.065 0.082 0.075 0.07 C 0.084 0.058 0.064 0.025 0.028 -0.003 C 0.013 -0.015 -0.003 -0.024 -0.016 -0.03 C -0.028 -0.036 -0.043 -0.041 -0.059 -0.044 C -0.103 -0.054 -0.141 -0.051 -0.144 -0.035 C -0.148 -0.02 -0.115 0 -0.071 0.01 C -0.051 0.014 -0.032 0.016 -0.017 0.015 C -0.004 0.015 0.01 0.013 0.025 0.01 C 0.069 0 0.102 -0.021 0.098 -0.036 C 0.095 -0.051 0.057 -0.055 0.013 -0.045 C -0.008 -0.04 -0.027 -0.033 -0.04 -0.025 C -0.051 -0.019 -0.062 -0.012 -0.074 -0.003 C -0.109 0.026 -0.13 0.058 -0.12 0.07 C -0.111 0.082 -0.074 0.069 -0.039 0.041 C -0.022 0.027 -0.008 0.013 0 0 Z" pathEditMode="relative" ptsTypes="">
                                      <p:cBhvr>
                                        <p:cTn id="20" dur="2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 0.017 -0.065 0.017 -0.065 C 0.034 -0.118 0.061 -0.139 0.1 -0.139 C 0.12 -0.139 0.138 -0.131 0.152 -0.118 C 0.162 -0.109 0.174 -0.104 0.187 -0.104 C 0.212 -0.104 0.233 -0.122 0.241 -0.148 C 0.241 -0.148 0.25 -0.179 0.25 -0.179 C 0.25 -0.179 0.232 -0.113 0.232 -0.113 C 0.215 -0.061 0.188 -0.04 0.15 -0.04 C 0.13 -0.04 0.111 -0.048 0.096 -0.062 C 0.087 -0.07 0.075 -0.075 0.063 -0.075 C 0.038 -0.075 0.017 -0.057 0.009 -0.031 C 0.009 -0.031 0 0 0 0 Z" pathEditMode="relative" ptsTypes="">
                                      <p:cBhvr>
                                        <p:cTn id="24" dur="2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7 0 0.031 0.014 0.031 0.031 C 0.031 0.049 0.017 0.063 0 0.063 C -0.017 0.063 -0.031 0.077 -0.031 0.094 C -0.031 0.111 -0.017 0.125 0 0.125 C 0.017 0.125 0.031 0.139 0.031 0.156 C 0.031 0.173 0.017 0.187 0 0.187 C -0.017 0.187 -0.031 0.201 -0.031 0.219 C -0.031 0.236 -0.017 0.25 0 0.25 C 0.017 0.25 0.031 0.236 0.031 0.219 C 0.031 0.201 0.017 0.187 0 0.187 C -0.017 0.187 -0.031 0.173 -0.031 0.156 C -0.031 0.139 -0.017 0.125 0 0.125 C 0.017 0.125 0.031 0.111 0.031 0.094 C 0.031 0.077 0.017 0.063 0 0.063 C -0.017 0.063 -0.031 0.049 -0.031 0.031 C -0.031 0.014 -0.017 0 0 0 Z" pathEditMode="relative" ptsTypes="">
                                      <p:cBhvr>
                                        <p:cTn id="28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/>
              <a:t>Рысь 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125538"/>
            <a:ext cx="3635375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0975" y="1557338"/>
            <a:ext cx="24923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3305175"/>
            <a:ext cx="2654300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0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091 L 0.077 0.238 L -0.077 0.238 L -0.125 0.091 L 0 0 Z" pathEditMode="relative" ptsTypes="">
                                      <p:cBhvr>
                                        <p:cTn id="14" dur="2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25 C 0 -0.181 0.069 -0.25 0.125 -0.25 L 0.25 -0.25 E" pathEditMode="relative" ptsTypes="">
                                      <p:cBhvr>
                                        <p:cTn id="18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274638"/>
            <a:ext cx="8291512" cy="922337"/>
          </a:xfrm>
        </p:spPr>
        <p:txBody>
          <a:bodyPr/>
          <a:lstStyle/>
          <a:p>
            <a:r>
              <a:rPr lang="ru-RU" sz="2800"/>
              <a:t>Волки созданы для охоты самой природой. Зимой волк на снегу оставляют аккуратную цепочку следов 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1254125"/>
            <a:ext cx="2843213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1287463"/>
            <a:ext cx="4032250" cy="301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9138" y="4037013"/>
            <a:ext cx="4230687" cy="282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> </a:t>
            </a:r>
            <a:r>
              <a:rPr lang="ru-RU" sz="2800"/>
              <a:t>У рыси плотное и сильное тело. К тому же она очень ловка: не только прекрасно лазает по деревьям и скалам, но и быстро бегает.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" y="1700213"/>
            <a:ext cx="47196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3295650"/>
            <a:ext cx="3706812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2 0.063 0.009 0.108 0.016 0.108 C 0.023 0.108 0.029 0.063 0.031 0 C 0.034 0.063 0.04 0.108 0.047 0.108 C 0.054 0.108 0.06 0.063 0.062 0 C 0.065 0.063 0.071 0.108 0.078 0.108 C 0.085 0.108 0.092 0.063 0.094 0 C 0.096 0.063 0.102 0.108 0.11 0.108 C 0.116 0.108 0.123 0.063 0.125 0 C 0.127 0.063 0.134 0.108 0.141 0.108 C 0.148 0.108 0.154 0.063 0.156 0 C 0.159 0.063 0.165 0.108 0.172 0.108 C 0.179 0.108 0.185 0.063 0.188 0 C 0.19 0.063 0.196 0.108 0.203 0.108 C 0.21 0.108 0.217 0.063 0.219 0 C 0.221 0.063 0.227 0.108 0.235 0.108 C 0.242 0.108 0.248 0.063 0.25 0 E" pathEditMode="relative" ptsTypes="">
                                      <p:cBhvr>
                                        <p:cTn id="31" dur="2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/>
              <a:t>Основу ее питания составляют зайцы, косули, кабарги, серны, туры, различные птицы (в первую очередь, рябчики и тетерева), грызуны, а также молодняк оленей, кабанов, лосей. 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44675"/>
            <a:ext cx="3562350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844675"/>
            <a:ext cx="4446587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875" y="4351338"/>
            <a:ext cx="3671888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2 -0.018 0.033 -0.044 0.058 -0.044 C 0.095 -0.044 0.125 -0.017 0.125 0.017 C 0.125 0.028 0.122 0.038 0.116 0.047 C 0.117 0.047 0 0.182 0 0.183 C 0 0.182 -0.117 0.047 -0.116 0.047 C -0.122 0.038 -0.125 0.028 -0.125 0.017 C -0.125 -0.017 -0.095 -0.044 -0.057 -0.044 C -0.033 -0.044 -0.012 -0.018 0 0 Z" pathEditMode="relative" ptsTypes="">
                                      <p:cBhvr>
                                        <p:cTn id="24" dur="2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8 0.008 -0.017 0.016 -0.021 0.026 C -0.025 0.037 -0.027 0.05 -0.029 0.063 C -0.031 0.076 -0.029 0.087 -0.027 0.099 C -0.025 0.11 -0.022 0.122 -0.015 0.132 C -0.009 0.142 0.001 0.15 0.012 0.156 C 0.022 0.162 0.034 0.166 0.046 0.168 C 0.058 0.17 0.07 0.17 0.081 0.168 C 0.093 0.166 0.104 0.161 0.113 0.153 C 0.122 0.146 0.13 0.137 0.134 0.126 C 0.139 0.116 0.141 0.102 0.141 0.091 C 0.142 0.08 0.141 0.067 0.136 0.056 C 0.131 0.046 0.122 0.038 0.11 0.034 C 0.098 0.031 0.086 0.035 0.078 0.042 C 0.071 0.049 0.066 0.06 0.065 0.073 C 0.065 0.086 0.066 0.098 0.071 0.108 C 0.076 0.118 0.075 0.12 0.095 0.133 C 0.113 0.147 0.131 0.143 0.142 0.144 C 0.153 0.144 0.162 0.14 0.173 0.136 C 0.185 0.131 0.195 0.122 0.202 0.114 C 0.209 0.106 0.212 0.096 0.216 0.08 C 0.219 0.064 0.219 0.056 0.219 0.044 C 0.219 0.032 0.219 0.02 0.219 0.008 E" pathEditMode="relative" ptsTypes="">
                                      <p:cBhvr>
                                        <p:cTn id="28" dur="2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 0.025 0.06 0.047 0.137 0.048 C 0.198 0.05 0.248 0.038 0.249 0.023 C 0.249 0.008 0.2 -0.006 0.138 -0.007 C 0.107 -0.007 0.079 -0.005 0.059 0 C 0.03 0.007 0.013 0.018 0.013 0.031 C 0.013 0.038 0.018 0.045 0.027 0.051 C 0.048 0.064 0.089 0.073 0.136 0.074 C 0.191 0.076 0.236 0.065 0.236 0.052 C 0.237 0.038 0.192 0.026 0.137 0.024 C 0.109 0.024 0.084 0.026 0.065 0.03 C 0.04 0.037 0.024 0.048 0.024 0.059 C 0.024 0.065 0.029 0.071 0.037 0.077 C 0.056 0.088 0.092 0.097 0.135 0.098 C 0.185 0.099 0.225 0.089 0.225 0.077 C 0.226 0.065 0.186 0.054 0.136 0.053 C 0.111 0.052 0.088 0.054 0.071 0.058 C 0.048 0.064 0.035 0.073 0.035 0.084 C 0.035 0.089 0.039 0.095 0.046 0.1 C 0.063 0.11 0.096 0.118 0.134 0.119 C 0.179 0.119 0.215 0.111 0.215 0.1 C 0.215 0.089 0.18 0.079 0.135 0.078 C 0.113 0.078 0.092 0.08 0.077 0.083 C 0.056 0.088 0.044 0.097 0.043 0.106 C 0.043 0.111 0.048 0.116 0.054 0.12 C 0.069 0.13 0.099 0.137 0.133 0.137 C 0.173 0.138 0.206 0.131 0.206 0.121 C 0.207 0.111 0.174 0.102 0.134 0.101 C 0.114 0.101 0.095 0.102 0.082 0.106 C 0.063 0.11 0.052 0.118 0.052 0.126 C 0.052 0.131 0.055 0.135 0.061 0.139 C 0.075 0.148 0.101 0.154 0.132 0.155 C 0.169 0.155 0.198 0.149 0.198 0.14 C 0.199 0.131 0.17 0.123 0.133 0.122 C 0.115 0.122 0.099 0.123 0.087 0.126 C 0.07 0.13 0.06 0.137 0.06 0.145 C 0.06 0.149 0.063 0.152 0.068 0.156 C 0.08 0.164 0.104 0.169 0.132 0.17 C 0.165 0.171 0.191 0.165 0.191 0.156 C 0.191 0.149 0.166 0.141 0.133 0.141 C 0.116 0.14 0.101 0.142 0.09 0.144 C 0.075 0.148 0.066 0.154 0.066 0.161 C 0.066 0.165 0.069 0.168 0.074 0.171 C 0.085 0.178 0.107 0.183 0.131 0.184 C 0.161 0.185 0.185 0.179 0.185 0.172 C 0.185 0.164 0.161 0.158 0.132 0.157 C 0.118 0.157 0.104 0.158 0.094 0.161 C 0.08 0.164 0.072 0.169 0.072 0.176 C 0.072 0.179 0.075 0.182 0.079 0.185 C 0.089 0.191 0.108 0.196 0.131 0.196 C 0.157 0.197 0.179 0.192 0.179 0.185 C 0.179 0.179 0.158 0.173 0.131 0.173 C 0.119 0.172 0.106 0.173 0.097 0.175 C 0.085 0.179 0.078 0.184 0.078 0.189 C 0.078 0.192 0.08 0.195 0.084 0.197 C 0.093 0.203 0.11 0.207 0.131 0.208 C 0.155 0.208 0.174 0.203 0.174 0.198 C 0.174 0.192 0.155 0.186 0.131 0.186 C 0.119 0.186 0.108 0.187 0.101 0.189 C 0.089 0.191 0.083 0.196 0.083 0.201 C 0.083 0.203 0.085 0.206 0.088 0.208 C 0.096 0.214 0.112 0.217 0.13 0.218 C 0.152 0.218 0.169 0.214 0.169 0.209 C 0.169 0.203 0.152 0.199 0.131 0.198 C 0.12 0.198 0.11 0.199 0.103 0.201 C 0.093 0.203 0.087 0.207 0.087 0.212 C 0.087 0.214 0.089 0.216 0.092 0.218 E" pathEditMode="relative" ptsTypes="">
                                      <p:cBhvr>
                                        <p:cTn id="32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46081" grpId="1"/>
      <p:bldP spid="46081" grpId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ru-RU" sz="2200"/>
              <a:t>В мае у рыси появляются 2 - 3 рысенка (очень редко один или четыре). Они очень беспомощны, слепы и глухи.</a:t>
            </a:r>
            <a:br>
              <a:rPr lang="ru-RU" sz="2200"/>
            </a:br>
            <a:r>
              <a:rPr lang="ru-RU" sz="2200"/>
              <a:t>Самец помогает матери кормить и воспитывать потомство. 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341438"/>
            <a:ext cx="4249738" cy="318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1375" y="1341438"/>
            <a:ext cx="4356100" cy="326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1475" y="4365625"/>
            <a:ext cx="3249613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5 0.024 0.037 0.049 0.055 0.059 C 0.082 0.075 0.108 0.081 0.113 0.073 C 0.117 0.065 0.099 0.045 0.072 0.029 C 0.054 0.019 0.021 0.012 -0.008 0.011 C -0.036 0.012 -0.07 0.019 -0.088 0.029 C -0.115 0.045 -0.133 0.065 -0.128 0.073 C -0.123 0.081 -0.097 0.075 -0.071 0.059 C -0.053 0.049 -0.03 0.024 -0.016 0 C -0.001 -0.025 0.009 -0.058 0.009 -0.079 C 0.009 -0.111 0.002 -0.136 -0.008 -0.136 C -0.017 -0.136 -0.025 -0.111 -0.025 -0.079 C -0.025 -0.058 -0.014 -0.025 0 0 Z" pathEditMode="relative" ptsTypes="">
                                      <p:cBhvr>
                                        <p:cTn id="26" dur="2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/>
              <a:t>Тетерев 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009650"/>
            <a:ext cx="315595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1325" y="2924175"/>
            <a:ext cx="326231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4581525"/>
            <a:ext cx="2663825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8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 -0.01 0.014 -0.021 0.021 -0.035 C 0.04 -0.075 0.045 -0.114 0.031 -0.12 C 0.017 -0.127 -0.01 -0.099 -0.029 -0.059 C -0.039 -0.038 -0.045 -0.018 -0.047 -0.003 C -0.05 0.009 -0.051 0.021 -0.051 0.035 C -0.051 0.08 -0.038 0.117 -0.023 0.117 C -0.008 0.117 0.005 0.08 0.005 0.035 C 0.005 0.014 0.002 -0.006 -0.003 -0.02 C -0.005 -0.032 -0.01 -0.045 -0.016 -0.058 C -0.036 -0.099 -0.063 -0.127 -0.077 -0.12 C -0.091 -0.113 -0.086 -0.075 -0.066 -0.034 C -0.058 -0.015 -0.047 0.001 -0.036 0.012 C -0.028 0.022 -0.019 0.031 -0.007 0.04 C 0.029 0.069 0.065 0.082 0.075 0.07 C 0.084 0.058 0.064 0.025 0.028 -0.003 C 0.013 -0.015 -0.003 -0.024 -0.016 -0.03 C -0.028 -0.036 -0.043 -0.041 -0.059 -0.044 C -0.103 -0.054 -0.141 -0.051 -0.144 -0.035 C -0.148 -0.02 -0.115 0 -0.071 0.01 C -0.051 0.014 -0.032 0.016 -0.017 0.015 C -0.004 0.015 0.01 0.013 0.025 0.01 C 0.069 0 0.102 -0.021 0.098 -0.036 C 0.095 -0.051 0.057 -0.055 0.013 -0.045 C -0.008 -0.04 -0.027 -0.033 -0.04 -0.025 C -0.051 -0.019 -0.062 -0.012 -0.074 -0.003 C -0.109 0.026 -0.13 0.058 -0.12 0.07 C -0.111 0.082 -0.074 0.069 -0.039 0.041 C -0.022 0.027 -0.008 0.013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91 -0.034 L 0.125 -0.125 L 0.158 -0.034 L 0.249 0 L 0.158 0.034 L 0.125 0.125 L 0.091 0.034 L 0 0 Z" pathEditMode="relative" ptsTypes="">
                                      <p:cBhvr>
                                        <p:cTn id="15" dur="2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8 0.008 0.017 0.016 0.021 0.026 C 0.025 0.037 0.027 0.05 0.029 0.063 C 0.031 0.076 0.029 0.087 0.027 0.099 C 0.025 0.11 0.022 0.122 0.015 0.132 C 0.009 0.142 -0.001 0.15 -0.012 0.156 C -0.022 0.162 -0.034 0.166 -0.046 0.168 C -0.058 0.17 -0.07 0.17 -0.081 0.168 C -0.093 0.166 -0.104 0.161 -0.113 0.153 C -0.122 0.146 -0.13 0.137 -0.134 0.126 C -0.139 0.116 -0.141 0.102 -0.141 0.091 C -0.142 0.08 -0.141 0.067 -0.136 0.056 C -0.131 0.046 -0.122 0.038 -0.11 0.034 C -0.098 0.031 -0.086 0.035 -0.078 0.042 C -0.071 0.049 -0.066 0.06 -0.065 0.073 C -0.065 0.086 -0.066 0.098 -0.071 0.108 C -0.076 0.118 -0.075 0.12 -0.095 0.133 C -0.113 0.147 -0.131 0.143 -0.142 0.144 C -0.153 0.144 -0.162 0.14 -0.173 0.136 C -0.185 0.131 -0.195 0.122 -0.202 0.114 C -0.209 0.106 -0.212 0.096 -0.216 0.08 C -0.219 0.064 -0.219 0.056 -0.219 0.044 C -0.219 0.032 -0.219 0.02 -0.219 0.008 E" pathEditMode="relative" ptsTypes="">
                                      <p:cBhvr>
                                        <p:cTn id="19" dur="2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ru-RU" sz="2000"/>
              <a:t>Большую часть жизни тетерев проводит на земле, хотя зимой почти повсеместно кормится на деревьях. На земле двигается быстро, при этом обычно вытягивает шею вперед. </a:t>
            </a:r>
            <a:br>
              <a:rPr lang="ru-RU" sz="2000"/>
            </a:br>
            <a:r>
              <a:rPr lang="ru-RU" sz="2000"/>
              <a:t>Взлетает свободно как с земли, так и с деревьев. 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628775"/>
            <a:ext cx="2881312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1831975"/>
            <a:ext cx="31686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3933825"/>
            <a:ext cx="4210050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4 -0.067 -0.046 -0.125 -0.113 -0.129 C -0.177 -0.134 -0.237 -0.089 -0.241 -0.024 C -0.246 0.036 -0.204 0.092 -0.144 0.096 C -0.089 0.099 -0.037 0.062 -0.033 0.006 C -0.029 -0.045 -0.064 -0.093 -0.115 -0.097 C -0.162 -0.1 -0.206 -0.069 -0.209 -0.022 C -0.212 0.02 -0.184 0.061 -0.142 0.063 C -0.104 0.066 -0.068 0.042 -0.065 0.004 C -0.063 -0.03 -0.084 -0.063 -0.117 -0.065 C -0.146 -0.067 -0.175 -0.049 -0.177 -0.02 C -0.179 0.005 -0.164 0.029 -0.14 0.031 C -0.12 0.033 -0.099 0.022 -0.098 0.002 C -0.096 -0.014 -0.104 -0.031 -0.119 -0.033 C -0.131 -0.033 -0.143 -0.029 -0.145 -0.018 C -0.146 -0.011 -0.144 -0.004 -0.138 -0.001 C -0.135 0 -0.133 0 -0.13 -0.001 E" pathEditMode="relative" ptsTypes="">
                                      <p:cBhvr>
                                        <p:cTn id="13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6 0 l 0 0.036 l 0.036 0 l 0 0.036 l 0.036 0 l 0 0.036 l 0.036 0 l 0 0.036 l 0.036 0 l 0 0.036 l 0.036 0 l 0 0.036 l 0.036 0 l 0 0.036 E" pathEditMode="relative" ptsTypes="">
                                      <p:cBhvr>
                                        <p:cTn id="17" dur="2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 0.017 -0.065 0.017 -0.065 C 0.034 -0.118 0.061 -0.139 0.1 -0.139 C 0.12 -0.139 0.138 -0.131 0.152 -0.118 C 0.162 -0.109 0.174 -0.104 0.187 -0.104 C 0.212 -0.104 0.233 -0.122 0.241 -0.148 C 0.241 -0.148 0.25 -0.179 0.25 -0.179 C 0.25 -0.179 0.232 -0.113 0.232 -0.113 C 0.215 -0.061 0.188 -0.04 0.15 -0.04 C 0.13 -0.04 0.111 -0.048 0.096 -0.062 C 0.087 -0.07 0.075 -0.075 0.063 -0.075 C 0.038 -0.075 0.017 -0.057 0.009 -0.031 C 0.009 -0.031 0 0 0 0 Z" pathEditMode="relative" ptsTypes="">
                                      <p:cBhvr>
                                        <p:cTn id="21" dur="2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400"/>
              <a:t>Самцы крупнее самок и имеют резко отличную окраску оперения. </a:t>
            </a:r>
            <a:br>
              <a:rPr lang="ru-RU" sz="2400"/>
            </a:br>
            <a:r>
              <a:rPr lang="ru-RU" sz="2400"/>
              <a:t>Самец черный, с металлически-синим или зеленым блеском на голове, самка рыжевато-серая.</a:t>
            </a: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700213"/>
            <a:ext cx="3995737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3500438"/>
            <a:ext cx="4344987" cy="325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200"/>
              <a:t>В разгар токования между собравшимися самцами возникают ожесточенные драки.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30338"/>
            <a:ext cx="3021013" cy="2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430338"/>
            <a:ext cx="3640137" cy="2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3716338"/>
            <a:ext cx="38877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88" y="3933825"/>
            <a:ext cx="399573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7 0 0.031 0.014 0.031 0.031 C 0.031 0.049 0.017 0.063 0 0.063 C -0.017 0.063 -0.031 0.077 -0.031 0.094 C -0.031 0.111 -0.017 0.125 0 0.125 C 0.017 0.125 0.031 0.139 0.031 0.156 C 0.031 0.173 0.017 0.187 0 0.187 C -0.017 0.187 -0.031 0.201 -0.031 0.219 C -0.031 0.236 -0.017 0.25 0 0.25 C 0.017 0.25 0.031 0.236 0.031 0.219 C 0.031 0.201 0.017 0.187 0 0.187 C -0.017 0.187 -0.031 0.173 -0.031 0.156 C -0.031 0.139 -0.017 0.125 0 0.125 C 0.017 0.125 0.031 0.111 0.031 0.094 C 0.031 0.077 0.017 0.063 0 0.063 C -0.017 0.063 -0.031 0.049 -0.031 0.031 C -0.031 0.014 -0.017 0 0 0 Z" pathEditMode="relative" ptsTypes="">
                                      <p:cBhvr>
                                        <p:cTn id="22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 0.006 0.011 0.011 0.015 0.017 C 0.02 0.011 0.024 0.006 0.03 0 C 0.065 -0.035 0.107 -0.05 0.124 -0.034 C 0.14 -0.017 0.125 0.025 0.09 0.06 C 0.084 0.065 0.079 0.07 0.073 0.075 C 0.079 0.079 0.084 0.084 0.09 0.09 C 0.125 0.125 0.14 0.167 0.124 0.183 C 0.107 0.2 0.065 0.185 0.03 0.15 C 0.024 0.144 0.02 0.139 0.015 0.133 C 0.011 0.139 0.006 0.144 0 0.15 C -0.035 0.185 -0.077 0.2 -0.094 0.183 C -0.11 0.167 -0.095 0.125 -0.06 0.09 C -0.054 0.084 -0.049 0.079 -0.043 0.075 C -0.049 0.07 -0.054 0.065 -0.06 0.06 C -0.095 0.025 -0.11 -0.017 -0.094 -0.034 C -0.077 -0.05 -0.035 -0.035 0 0 Z" pathEditMode="relative" ptsTypes="">
                                      <p:cBhvr>
                                        <p:cTn id="26" dur="2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72 0.058 0.1 0.152 0.077 0.238 C -0.015 0.233 -0.093 0.173 -0.125 0.091 C -0.047 0.04 0.051 0.043 0.125 0.091 C 0.092 0.178 0.011 0.233 -0.077 0.238 C -0.101 0.148 -0.068 0.056 0 0 Z" pathEditMode="relative" ptsTypes="">
                                      <p:cBhvr>
                                        <p:cTn id="30" dur="2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3 0.001 0.042 0.009 0.052 0.021 L 0.075 0.049 C 0.08 0.055 0.088 0.058 0.098 0.058 C 0.112 0.058 0.124 0.05 0.125 0.038 C 0.124 0.028 0.112 0.019 0.098 0.019 C 0.088 0.019 0.08 0.023 0.075 0.028 L 0.052 0.056 C 0.042 0.068 0.023 0.076 0 0.077 C -0.023 0.076 -0.042 0.068 -0.052 0.056 L -0.075 0.028 C -0.08 0.023 -0.088 0.019 -0.098 0.019 C -0.112 0.019 -0.124 0.028 -0.125 0.038 C -0.124 0.05 -0.112 0.058 -0.098 0.058 C -0.088 0.058 -0.08 0.055 -0.075 0.049 L -0.052 0.021 C -0.042 0.009 -0.023 0.001 0 0 Z" pathEditMode="relative" ptsTypes="">
                                      <p:cBhvr>
                                        <p:cTn id="34" dur="2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/>
      <p:bldP spid="51201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400"/>
              <a:t>Располагается гнездо на земле под прикрытием кустарника или дерева.</a:t>
            </a:r>
            <a:br>
              <a:rPr lang="ru-RU" sz="2400"/>
            </a:br>
            <a:r>
              <a:rPr lang="ru-RU" sz="2400"/>
              <a:t>Полная кладка содержит от 4 до 14, чаще 6-8 яиц.  </a:t>
            </a:r>
            <a:br>
              <a:rPr lang="ru-RU" sz="2400"/>
            </a:br>
            <a:r>
              <a:rPr lang="ru-RU" sz="2400"/>
              <a:t>Насиживанием и воспитанием птенцов занимается только самка. 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050" y="1844675"/>
            <a:ext cx="3705225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8275" y="1487488"/>
            <a:ext cx="3887788" cy="282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4005263"/>
            <a:ext cx="333375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3 0.001 0.042 0.009 0.052 0.021 L 0.075 0.049 C 0.08 0.055 0.088 0.058 0.098 0.058 C 0.112 0.058 0.124 0.05 0.125 0.038 C 0.124 0.028 0.112 0.019 0.098 0.019 C 0.088 0.019 0.08 0.023 0.075 0.028 L 0.052 0.056 C 0.042 0.068 0.023 0.076 0 0.077 C -0.023 0.076 -0.042 0.068 -0.052 0.056 L -0.075 0.028 C -0.08 0.023 -0.088 0.019 -0.098 0.019 C -0.112 0.019 -0.124 0.028 -0.125 0.038 C -0.124 0.05 -0.112 0.058 -0.098 0.058 C -0.088 0.058 -0.08 0.055 -0.075 0.049 L -0.052 0.021 C -0.042 0.009 -0.023 0.001 0 0 Z" pathEditMode="relative" ptsTypes="">
                                      <p:cBhvr>
                                        <p:cTn id="16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 -0.01 0.014 -0.021 0.021 -0.035 C 0.04 -0.075 0.045 -0.114 0.031 -0.12 C 0.017 -0.127 -0.01 -0.099 -0.029 -0.059 C -0.039 -0.038 -0.045 -0.018 -0.047 -0.003 C -0.05 0.009 -0.051 0.021 -0.051 0.035 C -0.051 0.08 -0.038 0.117 -0.023 0.117 C -0.008 0.117 0.005 0.08 0.005 0.035 C 0.005 0.014 0.002 -0.006 -0.003 -0.02 C -0.005 -0.032 -0.01 -0.045 -0.016 -0.058 C -0.036 -0.099 -0.063 -0.127 -0.077 -0.12 C -0.091 -0.113 -0.086 -0.075 -0.066 -0.034 C -0.058 -0.015 -0.047 0.001 -0.036 0.012 C -0.028 0.022 -0.019 0.031 -0.007 0.04 C 0.029 0.069 0.065 0.082 0.075 0.07 C 0.084 0.058 0.064 0.025 0.028 -0.003 C 0.013 -0.015 -0.003 -0.024 -0.016 -0.03 C -0.028 -0.036 -0.043 -0.041 -0.059 -0.044 C -0.103 -0.054 -0.141 -0.051 -0.144 -0.035 C -0.148 -0.02 -0.115 0 -0.071 0.01 C -0.051 0.014 -0.032 0.016 -0.017 0.015 C -0.004 0.015 0.01 0.013 0.025 0.01 C 0.069 0 0.102 -0.021 0.098 -0.036 C 0.095 -0.051 0.057 -0.055 0.013 -0.045 C -0.008 -0.04 -0.027 -0.033 -0.04 -0.025 C -0.051 -0.019 -0.062 -0.012 -0.074 -0.003 C -0.109 0.026 -0.13 0.058 -0.12 0.07 C -0.111 0.082 -0.074 0.069 -0.039 0.041 C -0.022 0.027 -0.008 0.013 0 0 Z" pathEditMode="relative" ptsTypes="">
                                      <p:cBhvr>
                                        <p:cTn id="20" dur="2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4 -0.004 0.01 -0.006 0.015 -0.006 C 0.022 -0.006 0.029 -0.003 0.033 0.002 C 0.05 0.022 0.063 0.066 0.063 0.118 C 0.063 0.118 0.063 0.119 0.063 0.119 C 0.063 0.119 0.063 0.12 0.063 0.12 C 0.063 0.172 0.05 0.217 0.033 0.237 C 0.029 0.241 0.022 0.244 0.015 0.244 C 0.01 0.244 0.004 0.242 0 0.238 C -0.004 0.234 -0.006 0.229 -0.006 0.223 C -0.006 0.216 -0.003 0.21 0.002 0.206 C 0.022 0.188 0.066 0.175 0.118 0.175 C 0.118 0.175 0.119 0.175 0.119 0.175 C 0.119 0.175 0.12 0.175 0.12 0.175 C 0.172 0.175 0.217 0.188 0.237 0.206 C 0.241 0.21 0.244 0.216 0.244 0.223 C 0.244 0.229 0.242 0.234 0.238 0.238 C 0.234 0.242 0.229 0.244 0.223 0.244 C 0.216 0.244 0.21 0.241 0.206 0.237 C 0.188 0.217 0.175 0.172 0.175 0.12 C 0.175 0.12 0.175 0.119 0.175 0.119 C 0.175 0.119 0.175 0.118 0.175 0.118 C 0.175 0.066 0.188 0.022 0.206 0.001 C 0.21 -0.003 0.216 -0.006 0.223 -0.006 C 0.229 -0.006 0.234 -0.004 0.238 0 C 0.242 0.004 0.244 0.01 0.244 0.015 C 0.244 0.022 0.241 0.028 0.237 0.033 C 0.217 0.05 0.172 0.063 0.12 0.063 C 0.12 0.063 0.12 0.063 0.119 0.063 C 0.119 0.063 0.118 0.063 0.118 0.063 C 0.066 0.063 0.022 0.05 0.002 0.033 C -0.003 0.028 -0.006 0.022 -0.006 0.015 C -0.006 0.01 -0.004 0.004 0 0 Z" pathEditMode="relative" ptsTypes="">
                                      <p:cBhvr>
                                        <p:cTn id="24" dur="2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/>
              <a:t>Белка </a:t>
            </a: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908050"/>
            <a:ext cx="299720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3025" y="1341438"/>
            <a:ext cx="3994150" cy="299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10131">
            <a:off x="1333500" y="2906713"/>
            <a:ext cx="4392613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22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2 -0.003 0.012 -0.034 0.037 -0.032 C 0.075 -0.029 0.09 -0.007 0.125 -0.029 C 0.147 -0.042 0.173 -0.075 0.192 -0.074 C 0.235 -0.073 0.244 -0.039 0.244 -0.008 C 0.245 0.036 0.189 0.073 0.121 0.077 C 0.052 0.08 -0.005 0.033 0 0 Z" pathEditMode="relative" ptsTypes="">
                                      <p:cBhvr>
                                        <p:cTn id="26" dur="2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5 0.024 0.037 0.049 0.055 0.059 C 0.082 0.075 0.108 0.081 0.113 0.073 C 0.117 0.065 0.099 0.045 0.072 0.029 C 0.054 0.019 0.021 0.012 -0.008 0.011 C -0.036 0.012 -0.07 0.019 -0.088 0.029 C -0.115 0.045 -0.133 0.065 -0.128 0.073 C -0.123 0.081 -0.097 0.075 -0.071 0.059 C -0.053 0.049 -0.03 0.024 -0.016 0 C -0.001 -0.025 0.009 -0.058 0.009 -0.079 C 0.009 -0.111 0.002 -0.136 -0.008 -0.136 C -0.017 -0.136 -0.025 -0.111 -0.025 -0.079 C -0.025 -0.058 -0.014 -0.025 0 0 Z" pathEditMode="relative" ptsTypes="">
                                      <p:cBhvr>
                                        <p:cTn id="30" dur="2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/>
      <p:bldP spid="53249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400"/>
              <a:t>Мелкие зверьки (длина тела 19-28 см, хвоста 13-19 см), живущие на деревьях. Хвост длинный, очень пушистый, служит рулем при прыжках с дерева на дерево. Окраска летом рыжая, зимой серая, брюшко белое на ушах кисточки.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628775"/>
            <a:ext cx="4062413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2708275"/>
            <a:ext cx="42576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-0.032 0.026 -0.058 0.058 -0.058 L 0.192 -0.058 C 0.224 -0.058 0.25 -0.032 0.25 0 L 0.25 0.132 C 0.25 0.164 0.224 0.191 0.192 0.191 L 0.058 0.191 C 0.026 0.191 0 0.164 0 0.132 Z" pathEditMode="relative" ptsTypes="">
                                      <p:cBhvr>
                                        <p:cTn id="14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18 -0.118 0.132 -0.118 0.011 0 C 0.132 -0.118 0.132 0.132 0.011 0.011 C 0.132 0.132 -0.118 0.132 0 0.011 C -0.118 0.132 -0.118 -0.118 0 0 Z" pathEditMode="relative" ptsTypes="">
                                      <p:cBhvr>
                                        <p:cTn id="18" dur="2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92100"/>
            <a:ext cx="8229600" cy="1114425"/>
          </a:xfrm>
        </p:spPr>
        <p:txBody>
          <a:bodyPr/>
          <a:lstStyle/>
          <a:p>
            <a:r>
              <a:rPr lang="ru-RU" sz="5400" i="1" u="sng">
                <a:latin typeface="Franklin Gothic Heavy"/>
              </a:rPr>
              <a:t/>
            </a:r>
            <a:br>
              <a:rPr lang="ru-RU" sz="5400" i="1" u="sng">
                <a:latin typeface="Franklin Gothic Heavy"/>
              </a:rPr>
            </a:br>
            <a:r>
              <a:rPr lang="ru-RU" sz="2000" i="1" u="sng">
                <a:latin typeface="Franklin Gothic Heavy"/>
              </a:rPr>
              <a:t>Каждая волчья стая охотится только на своей территории. </a:t>
            </a:r>
            <a:br>
              <a:rPr lang="ru-RU" sz="2000" i="1" u="sng">
                <a:latin typeface="Franklin Gothic Heavy"/>
              </a:rPr>
            </a:br>
            <a:r>
              <a:rPr lang="ru-RU" sz="2000" i="1" u="sng">
                <a:latin typeface="Franklin Gothic Heavy"/>
              </a:rPr>
              <a:t>Любой непрошеный гость будет наказан.</a:t>
            </a:r>
            <a:br>
              <a:rPr lang="ru-RU" sz="2000" i="1" u="sng">
                <a:latin typeface="Franklin Gothic Heavy"/>
              </a:rPr>
            </a:br>
            <a:r>
              <a:rPr lang="ru-RU" sz="2800" i="1" u="sng">
                <a:latin typeface="Franklin Gothic Heavy"/>
              </a:rPr>
              <a:t/>
            </a:r>
            <a:br>
              <a:rPr lang="ru-RU" sz="2800" i="1" u="sng">
                <a:latin typeface="Franklin Gothic Heavy"/>
              </a:rPr>
            </a:br>
            <a:r>
              <a:rPr lang="ru-RU" sz="5400" i="1" u="sng">
                <a:latin typeface="Franklin Gothic Heavy"/>
              </a:rPr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557338"/>
            <a:ext cx="4425950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557338"/>
            <a:ext cx="3600450" cy="309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8950" y="3573463"/>
            <a:ext cx="4152900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r>
              <a:rPr lang="ru-RU" sz="2400"/>
              <a:t>Ночует в дуплах, в тайге часто строит гайно — шарообразное гнездо из веток выложенное изнутри мхом и лишайниками. Активны днем, особенно утром и вечером. В спячку на зиму не впадают.</a:t>
            </a:r>
            <a:br>
              <a:rPr lang="ru-RU" sz="2400"/>
            </a:br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63663"/>
            <a:ext cx="2808288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703388"/>
            <a:ext cx="39957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221163"/>
            <a:ext cx="3346450" cy="251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3284538"/>
            <a:ext cx="248443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4 -0.056 0.124 -0.125 C 0.124 -0.056 0.179 -0.001 0.248 -0.001 C 0.179 -0.001 0.125 0.056 0.125 0.125 C 0.125 0.056 0.069 0 0 0 Z" pathEditMode="relative" ptsTypes="">
                                      <p:cBhvr>
                                        <p:cTn id="12" dur="2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8 0 0.069 0.031 0.069 0.069 C 0.069 0.094 0.056 0.116 0.037 0.129 C 0.037 0.129 0.036 0.129 0.036 0.129 C 0.029 0.134 0.025 0.142 0.025 0.151 C 0.025 0.159 0.029 0.166 0.034 0.171 C 0.042 0.179 0.047 0.191 0.047 0.203 C 0.047 0.229 0.026 0.25 0 0.25 C -0.026 0.25 -0.047 0.229 -0.047 0.203 C -0.047 0.191 -0.042 0.179 -0.034 0.171 C -0.029 0.166 -0.026 0.159 -0.026 0.151 C -0.026 0.142 -0.03 0.134 -0.036 0.129 C -0.036 0.129 -0.037 0.129 -0.037 0.129 C -0.057 0.116 -0.07 0.094 -0.07 0.069 C -0.07 0.031 -0.039 0 0 0 C 0 0 0 0 0 0 Z" pathEditMode="relative" ptsTypes="">
                                      <p:cBhvr>
                                        <p:cTn id="16" dur="2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 0 0.06 0.027 0.06 0.06 C 0.06 0.099 0.03 0.113 0.012 0.119 L -0.012 0.125 C -0.03 0.131 -0.06 0.146 -0.06 0.19 C -0.06 0.218 -0.033 0.25 0 0.25 C 0.033 0.25 0.06 0.218 0.06 0.19 C 0.06 0.146 0.03 0.131 0.012 0.125 L -0.012 0.119 C -0.03 0.113 -0.06 0.099 -0.06 0.06 C -0.06 0.027 -0.033 0 0 0 Z" pathEditMode="relative" ptsTypes="">
                                      <p:cBhvr>
                                        <p:cTn id="20" dur="2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 0.025 0.06 0.047 0.137 0.048 C 0.198 0.05 0.248 0.038 0.249 0.023 C 0.249 0.008 0.2 -0.006 0.138 -0.007 C 0.107 -0.007 0.079 -0.005 0.059 0 C 0.03 0.007 0.013 0.018 0.013 0.031 C 0.013 0.038 0.018 0.045 0.027 0.051 C 0.048 0.064 0.089 0.073 0.136 0.074 C 0.191 0.076 0.236 0.065 0.236 0.052 C 0.237 0.038 0.192 0.026 0.137 0.024 C 0.109 0.024 0.084 0.026 0.065 0.03 C 0.04 0.037 0.024 0.048 0.024 0.059 C 0.024 0.065 0.029 0.071 0.037 0.077 C 0.056 0.088 0.092 0.097 0.135 0.098 C 0.185 0.099 0.225 0.089 0.225 0.077 C 0.226 0.065 0.186 0.054 0.136 0.053 C 0.111 0.052 0.088 0.054 0.071 0.058 C 0.048 0.064 0.035 0.073 0.035 0.084 C 0.035 0.089 0.039 0.095 0.046 0.1 C 0.063 0.11 0.096 0.118 0.134 0.119 C 0.179 0.119 0.215 0.111 0.215 0.1 C 0.215 0.089 0.18 0.079 0.135 0.078 C 0.113 0.078 0.092 0.08 0.077 0.083 C 0.056 0.088 0.044 0.097 0.043 0.106 C 0.043 0.111 0.048 0.116 0.054 0.12 C 0.069 0.13 0.099 0.137 0.133 0.137 C 0.173 0.138 0.206 0.131 0.206 0.121 C 0.207 0.111 0.174 0.102 0.134 0.101 C 0.114 0.101 0.095 0.102 0.082 0.106 C 0.063 0.11 0.052 0.118 0.052 0.126 C 0.052 0.131 0.055 0.135 0.061 0.139 C 0.075 0.148 0.101 0.154 0.132 0.155 C 0.169 0.155 0.198 0.149 0.198 0.14 C 0.199 0.131 0.17 0.123 0.133 0.122 C 0.115 0.122 0.099 0.123 0.087 0.126 C 0.07 0.13 0.06 0.137 0.06 0.145 C 0.06 0.149 0.063 0.152 0.068 0.156 C 0.08 0.164 0.104 0.169 0.132 0.17 C 0.165 0.171 0.191 0.165 0.191 0.156 C 0.191 0.149 0.166 0.141 0.133 0.141 C 0.116 0.14 0.101 0.142 0.09 0.144 C 0.075 0.148 0.066 0.154 0.066 0.161 C 0.066 0.165 0.069 0.168 0.074 0.171 C 0.085 0.178 0.107 0.183 0.131 0.184 C 0.161 0.185 0.185 0.179 0.185 0.172 C 0.185 0.164 0.161 0.158 0.132 0.157 C 0.118 0.157 0.104 0.158 0.094 0.161 C 0.08 0.164 0.072 0.169 0.072 0.176 C 0.072 0.179 0.075 0.182 0.079 0.185 C 0.089 0.191 0.108 0.196 0.131 0.196 C 0.157 0.197 0.179 0.192 0.179 0.185 C 0.179 0.179 0.158 0.173 0.131 0.173 C 0.119 0.172 0.106 0.173 0.097 0.175 C 0.085 0.179 0.078 0.184 0.078 0.189 C 0.078 0.192 0.08 0.195 0.084 0.197 C 0.093 0.203 0.11 0.207 0.131 0.208 C 0.155 0.208 0.174 0.203 0.174 0.198 C 0.174 0.192 0.155 0.186 0.131 0.186 C 0.119 0.186 0.108 0.187 0.101 0.189 C 0.089 0.191 0.083 0.196 0.083 0.201 C 0.083 0.203 0.085 0.206 0.088 0.208 C 0.096 0.214 0.112 0.217 0.13 0.218 C 0.152 0.218 0.169 0.214 0.169 0.209 C 0.169 0.203 0.152 0.199 0.131 0.198 C 0.12 0.198 0.11 0.199 0.103 0.201 C 0.093 0.203 0.087 0.207 0.087 0.212 C 0.087 0.214 0.089 0.216 0.092 0.218 E" pathEditMode="relative" ptsTypes="">
                                      <p:cBhvr>
                                        <p:cTn id="24" dur="2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400"/>
              <a:t>Питаются семенами хвойных, грибами, почками, побегами, орехами, насекомыми. Кормятся на деревьях и на земле. Важную роль в их питании в неурожайные годы играют шишки. </a:t>
            </a: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268413"/>
            <a:ext cx="3275013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789363"/>
            <a:ext cx="2744787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1268413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375" y="3795713"/>
            <a:ext cx="3062288" cy="306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63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63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-0.035 0.028 -0.062 0.062 -0.062 C 0.097 -0.062 0.125 -0.035 0.125 0 C 0.125 0.035 0.153 0.062 0.188 0.062 C 0.222 0.062 0.25 0.035 0.25 0 E" pathEditMode="relative" ptsTypes="">
                                      <p:cBhvr>
                                        <p:cTn id="11" dur="2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66 0.006 -0.115 0.021 -0.115 0.033 C -0.115 0.044 -0.067 0.052 -0.003 0.052 C 0.061 0.052 0.115 0.044 0.115 0.033 C 0.115 0.021 0.059 0.018 -0.005 0.026 C -0.068 0.035 -0.115 0.05 -0.115 0.061 C -0.115 0.072 -0.066 0.081 -0.003 0.081 C 0.061 0.081 0.115 0.072 0.115 0.061 C 0.115 0.05 0.059 0.047 -0.004 0.055 C -0.068 0.063 -0.115 0.078 -0.115 0.089 C -0.115 0.101 -0.066 0.11 -0.002 0.11 C 0.061 0.11 0.115 0.101 0.115 0.089 C 0.115 0.079 0.059 0.076 -0.004 0.083 C -0.067 0.091 -0.115 0.107 -0.115 0.118 C -0.115 0.129 -0.065 0.138 -0.002 0.138 C 0.063 0.138 0.115 0.129 0.115 0.118 C 0.115 0.107 0.06 0.104 -0.003 0.112 C -0.066 0.12 -0.115 0.135 -0.115 0.146 C -0.115 0.158 -0.065 0.166 -0.001 0.166 C 0.063 0.166 0.115 0.157 0.115 0.146 C 0.115 0.135 0.06 0.132 -0.003 0.14 C -0.066 0.148 -0.115 0.164 -0.115 0.174 C -0.115 0.185 -0.064 0.194 -0.001 0.194 C 0.063 0.194 0.115 0.185 0.115 0.174 C 0.115 0.164 0.061 0.161 -0.003 0.168 C -0.066 0.176 -0.115 0.192 -0.115 0.203 C -0.115 0.213 -0.064 0.223 0 0.223 C 0.064 0.223 0.115 0.214 0.115 0.203 C 0.115 0.192 0.061 0.189 -0.002 0.197 C -0.065 0.205 -0.116 0.22 -0.115 0.231 C -0.114 0.242 -0.064 0.25 0 0.25 C 0.064 0.25 0.115 0.241 0.115 0.23 C 0.115 0.22 0.063 0.217 0 0.226 E" pathEditMode="relative" ptsTypes="">
                                      <p:cBhvr>
                                        <p:cTn id="15" dur="2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2 0.053 0.007 0.127 0.025 0.126 C 0.051 0.126 0.053 -0.122 0.084 -0.123 C 0.112 -0.123 0.097 0.094 0.124 0.093 C 0.152 0.093 0.137 -0.064 0.167 -0.064 C 0.194 -0.064 0.179 0.042 0.203 0.042 C 0.226 0.042 0.214 -0.039 0.235 -0.039 C 0.247 -0.039 0.248 -0.017 0.249 0 E" pathEditMode="relative" ptsTypes="">
                                      <p:cBhvr>
                                        <p:cTn id="19" dur="2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 -0.008 -0.018 -0.016 -0.023 -0.016 c -0.031 0 -0.063 0.125 -0.063 0.25 c 0 -0.063 -0.016 -0.125 -0.031 -0.125 c -0.016 0 -0.031 0.063 -0.031 0.125 c 0 -0.031 -0.008 -0.063 -0.016 -0.063 c -0.008 0 -0.016 0.031 -0.016 0.063 c 0 -0.016 -0.004 -0.031 -0.008 -0.031 c -0.004 0 -0.008 0.016 -0.008 0.031 c 0 -0.008 -0.002 -0.016 -0.004 -0.016 c -0.001 0 -0.004 0.008 -0.004 0.016 c 0 -0.004 -0.001 -0.008 -0.002 -0.008 c 0 -0.001 -0.002 0.004 -0.002 0.008 c 0 -0.002 0 -0.004 -0.001 -0.004 c 0 0.001 -0.001 0.002 -0.001 0.004 c 0 -0.001 0 -0.002 0 -0.003 c -0.001 0 -0.001 0.001 -0.001 0.002 c -0.001 0 -0.001 -0.001 -0.001 -0.002 c -0.001 0 -0.001 0.001 -0.001 0.002 E" pathEditMode="relative" ptsTypes="">
                                      <p:cBhvr>
                                        <p:cTn id="23" dur="2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ru-RU" sz="4000"/>
              <a:t> Самка приносит 3-10 бельчат дважды в год. 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84313"/>
            <a:ext cx="2987675" cy="448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68438"/>
            <a:ext cx="3706813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638" y="4437063"/>
            <a:ext cx="3168650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24" dur="2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8 0.008 -0.017 0.016 -0.021 0.026 C -0.025 0.037 -0.027 0.05 -0.029 0.063 C -0.031 0.076 -0.029 0.087 -0.027 0.099 C -0.025 0.11 -0.022 0.122 -0.015 0.132 C -0.009 0.142 0.001 0.15 0.012 0.156 C 0.022 0.162 0.034 0.166 0.046 0.168 C 0.058 0.17 0.07 0.17 0.081 0.168 C 0.093 0.166 0.104 0.161 0.113 0.153 C 0.122 0.146 0.13 0.137 0.134 0.126 C 0.139 0.116 0.141 0.102 0.141 0.091 C 0.142 0.08 0.141 0.067 0.136 0.056 C 0.131 0.046 0.122 0.038 0.11 0.034 C 0.098 0.031 0.086 0.035 0.078 0.042 C 0.071 0.049 0.066 0.06 0.065 0.073 C 0.065 0.086 0.066 0.098 0.071 0.108 C 0.076 0.118 0.075 0.12 0.095 0.133 C 0.113 0.147 0.131 0.143 0.142 0.144 C 0.153 0.144 0.162 0.14 0.173 0.136 C 0.185 0.131 0.195 0.122 0.202 0.114 C 0.209 0.106 0.212 0.096 0.216 0.08 C 0.219 0.064 0.219 0.056 0.219 0.044 C 0.219 0.032 0.219 0.02 0.219 0.008 E" pathEditMode="relative" ptsTypes="">
                                      <p:cBhvr>
                                        <p:cTn id="28" dur="2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32" dur="2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/>
              <a:t>Сова </a:t>
            </a: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620713"/>
            <a:ext cx="2844800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1846263"/>
            <a:ext cx="2687637" cy="403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3414713"/>
            <a:ext cx="3417888" cy="341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0" dur="2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6 0 l 0 0.036 l 0.036 0 l 0 0.036 l 0.036 0 l 0 0.036 l 0.036 0 l 0 0.036 l 0.036 0 l 0 0.036 l 0.036 0 l 0 0.036 l 0.036 0 l 0 0.036 E" pathEditMode="relative" ptsTypes="">
                                      <p:cBhvr>
                                        <p:cTn id="14" dur="2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25 C 0 0.181 0.069 0.25 0.125 0.25 L 0.25 0.25 E" pathEditMode="relative" ptsTypes="">
                                      <p:cBhvr>
                                        <p:cTn id="18" dur="2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200"/>
              <a:t>Немного крупнее голубя. “Ушки” длинные, глаза оранжевые. На ветке сидит вертикально. </a:t>
            </a: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213"/>
            <a:ext cx="3563938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1700213"/>
            <a:ext cx="3678237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813" y="3941763"/>
            <a:ext cx="2278062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4 -0.067 -0.046 -0.125 -0.113 -0.129 C -0.177 -0.134 -0.237 -0.089 -0.241 -0.024 C -0.246 0.036 -0.204 0.092 -0.144 0.096 C -0.089 0.099 -0.037 0.062 -0.033 0.006 C -0.029 -0.045 -0.064 -0.093 -0.115 -0.097 C -0.162 -0.1 -0.206 -0.069 -0.209 -0.022 C -0.212 0.02 -0.184 0.061 -0.142 0.063 C -0.104 0.066 -0.068 0.042 -0.065 0.004 C -0.063 -0.03 -0.084 -0.063 -0.117 -0.065 C -0.146 -0.067 -0.175 -0.049 -0.177 -0.02 C -0.179 0.005 -0.164 0.029 -0.14 0.031 C -0.12 0.033 -0.099 0.022 -0.098 0.002 C -0.096 -0.014 -0.104 -0.031 -0.119 -0.033 C -0.131 -0.033 -0.143 -0.029 -0.145 -0.018 C -0.146 -0.011 -0.144 -0.004 -0.138 -0.001 C -0.135 0 -0.133 0 -0.13 -0.001 E" pathEditMode="relative" ptsTypes="">
                                      <p:cBhvr>
                                        <p:cTn id="24" dur="2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25 C 0 0.181 0.069 0.25 0.125 0.25 L 0.25 0.25 E" pathEditMode="relative" ptsTypes="">
                                      <p:cBhvr>
                                        <p:cTn id="28" dur="2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4 -0.067 -0.046 -0.125 -0.113 -0.129 C -0.177 -0.134 -0.237 -0.089 -0.241 -0.024 C -0.246 0.036 -0.204 0.092 -0.144 0.096 C -0.089 0.099 -0.037 0.062 -0.033 0.006 C -0.029 -0.045 -0.064 -0.093 -0.115 -0.097 C -0.162 -0.1 -0.206 -0.069 -0.209 -0.022 C -0.212 0.02 -0.184 0.061 -0.142 0.063 C -0.104 0.066 -0.068 0.042 -0.065 0.004 C -0.063 -0.03 -0.084 -0.063 -0.117 -0.065 C -0.146 -0.067 -0.175 -0.049 -0.177 -0.02 C -0.179 0.005 -0.164 0.029 -0.14 0.031 C -0.12 0.033 -0.099 0.022 -0.098 0.002 C -0.096 -0.014 -0.104 -0.031 -0.119 -0.033 C -0.131 -0.033 -0.143 -0.029 -0.145 -0.018 C -0.146 -0.011 -0.144 -0.004 -0.138 -0.001 C -0.135 0 -0.133 0 -0.13 -0.001 E" pathEditMode="relative" ptsTypes="">
                                      <p:cBhvr>
                                        <p:cTn id="32" dur="2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3" grpId="0"/>
      <p:bldP spid="59393" grpId="1"/>
      <p:bldP spid="59393" grpId="2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>Питаются преимущественно мелкими мышевидными грызунами.</a:t>
            </a: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598613"/>
            <a:ext cx="3001962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1412875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3860800"/>
            <a:ext cx="4260850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4 0.067 C -0.049 0.081 -0.054 0.102 -0.054 0.124 C -0.054 0.149 -0.049 0.169 -0.04 0.183 L 0 0.25 E" pathEditMode="relative" ptsTypes="">
                                      <p:cBhvr>
                                        <p:cTn id="15" dur="2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9" dur="2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25 C 0 -0.181 0.069 -0.25 0.125 -0.25 L 0.25 -0.25 E" pathEditMode="relative" ptsTypes="">
                                      <p:cBhvr>
                                        <p:cTn id="23" dur="2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200"/>
              <a:t> Гнездится в старых гнездах ворон и хищных птиц, реже в дуплах. Первая кладка в апреле. 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628775"/>
            <a:ext cx="304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341438"/>
            <a:ext cx="2909888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938" y="3784600"/>
            <a:ext cx="4392612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" dur="2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8 0.008 0.017 0.016 0.021 0.026 C 0.025 0.037 0.027 0.05 0.029 0.063 C 0.031 0.076 0.029 0.087 0.027 0.099 C 0.025 0.11 0.022 0.122 0.015 0.132 C 0.009 0.142 -0.001 0.15 -0.012 0.156 C -0.022 0.162 -0.034 0.166 -0.046 0.168 C -0.058 0.17 -0.07 0.17 -0.081 0.168 C -0.093 0.166 -0.104 0.161 -0.113 0.153 C -0.122 0.146 -0.13 0.137 -0.134 0.126 C -0.139 0.116 -0.141 0.102 -0.141 0.091 C -0.142 0.08 -0.141 0.067 -0.136 0.056 C -0.131 0.046 -0.122 0.038 -0.11 0.034 C -0.098 0.031 -0.086 0.035 -0.078 0.042 C -0.071 0.049 -0.066 0.06 -0.065 0.073 C -0.065 0.086 -0.066 0.098 -0.071 0.108 C -0.076 0.118 -0.075 0.12 -0.095 0.133 C -0.113 0.147 -0.131 0.143 -0.142 0.144 C -0.153 0.144 -0.162 0.14 -0.173 0.136 C -0.185 0.131 -0.195 0.122 -0.202 0.114 C -0.209 0.106 -0.212 0.096 -0.216 0.08 C -0.219 0.064 -0.219 0.056 -0.219 0.044 C -0.219 0.032 -0.219 0.02 -0.219 0.008 E" pathEditMode="relative" ptsTypes="">
                                      <p:cBhvr>
                                        <p:cTn id="14" dur="2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 -0.067 0.046 -0.125 0.113 -0.129 C 0.177 -0.134 0.237 -0.089 0.241 -0.024 C 0.246 0.036 0.204 0.092 0.144 0.096 C 0.089 0.099 0.037 0.062 0.033 0.006 C 0.029 -0.045 0.064 -0.093 0.115 -0.097 C 0.162 -0.1 0.206 -0.069 0.209 -0.022 C 0.212 0.02 0.184 0.061 0.142 0.063 C 0.104 0.066 0.068 0.042 0.065 0.004 C 0.063 -0.03 0.084 -0.063 0.117 -0.065 C 0.146 -0.067 0.175 -0.049 0.177 -0.02 C 0.179 0.005 0.164 0.029 0.14 0.031 C 0.12 0.033 0.099 0.022 0.098 0.002 C 0.096 -0.014 0.104 -0.031 0.119 -0.033 C 0.131 -0.033 0.143 -0.029 0.145 -0.018 C 0.146 -0.011 0.144 -0.004 0.138 -0.001 C 0.135 0 0.133 0 0.13 -0.001 E" pathEditMode="relative" ptsTypes="">
                                      <p:cBhvr>
                                        <p:cTn id="18" dur="2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570037"/>
          </a:xfrm>
        </p:spPr>
        <p:txBody>
          <a:bodyPr/>
          <a:lstStyle/>
          <a:p>
            <a:r>
              <a:rPr lang="ru-RU" sz="2000"/>
              <a:t>Вожак господствует над самцами стаи, а его подруга поддерживает порядок среди волчиц. </a:t>
            </a:r>
            <a:br>
              <a:rPr lang="ru-RU" sz="2000"/>
            </a:br>
            <a:r>
              <a:rPr lang="ru-RU" sz="2000"/>
              <a:t>То, как волк держит хвост, говорит о его положении в стае. У вожаков он высоко поднят, у их "поданных" опущен, а стоящие на низшей степени в волчьей семье поджимают хвост.</a:t>
            </a:r>
            <a:br>
              <a:rPr lang="ru-RU" sz="2000"/>
            </a:br>
            <a:endParaRPr lang="ru-RU" sz="200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2073275"/>
            <a:ext cx="4294187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3284538"/>
            <a:ext cx="4532313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425575"/>
          </a:xfrm>
        </p:spPr>
        <p:txBody>
          <a:bodyPr>
            <a:normAutofit fontScale="90000"/>
          </a:bodyPr>
          <a:lstStyle/>
          <a:p>
            <a:r>
              <a:rPr lang="ru-RU" sz="4000"/>
              <a:t> </a:t>
            </a:r>
            <a:r>
              <a:rPr lang="ru-RU" sz="2000"/>
              <a:t>Стае нужна крупная добыча – олень, лось или баран.</a:t>
            </a:r>
            <a:br>
              <a:rPr lang="ru-RU" sz="2000"/>
            </a:br>
            <a:r>
              <a:rPr lang="ru-RU" sz="2000"/>
              <a:t>Их не зря называют санитарами – ведь, как правило, их жертвами становятся старые, больные или неопытные животные. </a:t>
            </a:r>
            <a:br>
              <a:rPr lang="ru-RU" sz="2000"/>
            </a:br>
            <a:r>
              <a:rPr lang="ru-RU" sz="2000"/>
              <a:t>Оружие волка – это зубы. Их в его пасти целых 42.   Ими волк может прокусить плотную шкуру жертвы.  </a:t>
            </a:r>
            <a:br>
              <a:rPr lang="ru-RU" sz="2000"/>
            </a:br>
            <a:endParaRPr lang="ru-RU" sz="200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916113"/>
            <a:ext cx="27368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2276475"/>
            <a:ext cx="4427537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ru-RU" sz="2200"/>
              <a:t>Гон в конце зимы, в выводке 3-9 (реже 2-19) щенков.</a:t>
            </a:r>
            <a:br>
              <a:rPr lang="ru-RU" sz="2200"/>
            </a:br>
            <a:r>
              <a:rPr lang="ru-RU" sz="2200"/>
              <a:t>Питаются молоком до 5-6 месяцев. </a:t>
            </a:r>
            <a:br>
              <a:rPr lang="ru-RU" sz="2200"/>
            </a:br>
            <a:r>
              <a:rPr lang="ru-RU" sz="2200"/>
              <a:t>Размножаются в логовах и неглубоких норах.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08113"/>
            <a:ext cx="4211637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3738" y="1436688"/>
            <a:ext cx="4222750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0" y="4221163"/>
            <a:ext cx="3513138" cy="263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-0.084 L 0.25 0 L 0.125 0.084 L 0 0 Z" pathEditMode="relative" ptsTypes="">
                                      <p:cBhvr>
                                        <p:cTn id="15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6 0.062 L 0.108 0.062 L 0.072 0.125 L 0.108 0.187 L 0.036 0.187 L 0 0.25 L -0.036 0.187 L -0.108 0.187 L -0.072 0.125 L -0.108 0.062 L -0.036 0.062 L 0 0 Z" pathEditMode="relative" ptsTypes="">
                                      <p:cBhvr>
                                        <p:cTn id="19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92100"/>
            <a:ext cx="8229600" cy="1030288"/>
          </a:xfrm>
        </p:spPr>
        <p:txBody>
          <a:bodyPr/>
          <a:lstStyle/>
          <a:p>
            <a:r>
              <a:rPr lang="ru-RU"/>
              <a:t>Заяц - беляк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2035175"/>
            <a:ext cx="2355850" cy="348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7788" y="4221163"/>
            <a:ext cx="3662362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268413"/>
            <a:ext cx="3435350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252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600"/>
              <a:t>Беляк коротконог, имеет более короткие уши. Беляк бегает медленнее русака. 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2913" y="2133600"/>
            <a:ext cx="3990975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8925" y="1844675"/>
            <a:ext cx="2581275" cy="377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3553" grpId="1"/>
      <p:bldP spid="23553" grpId="2"/>
    </p:bldLst>
  </p:timing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618</TotalTime>
  <Words>577</Words>
  <Application>Microsoft Office PowerPoint</Application>
  <PresentationFormat>Экран (4:3)</PresentationFormat>
  <Paragraphs>47</Paragraphs>
  <Slides>46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Океан</vt:lpstr>
      <vt:lpstr>Животный мир тайги</vt:lpstr>
      <vt:lpstr>Волк  Обычно волк-самец весит около 50 килограммов, волчица – килограммов на 5 меньше. Их высота в холке – около 75 сантиметров, а длина от носа да кончика хвоста достигает 1,5 – 2 метров. На территориях своего обитания волки являются самой многочисленной группой   </vt:lpstr>
      <vt:lpstr>Волки созданы для охоты самой природой. Зимой волк на снегу оставляют аккуратную цепочку следов </vt:lpstr>
      <vt:lpstr> Каждая волчья стая охотится только на своей территории.  Любой непрошеный гость будет наказан.   </vt:lpstr>
      <vt:lpstr>Вожак господствует над самцами стаи, а его подруга поддерживает порядок среди волчиц.  То, как волк держит хвост, говорит о его положении в стае. У вожаков он высоко поднят, у их "поданных" опущен, а стоящие на низшей степени в волчьей семье поджимают хвост. </vt:lpstr>
      <vt:lpstr> Стае нужна крупная добыча – олень, лось или баран. Их не зря называют санитарами – ведь, как правило, их жертвами становятся старые, больные или неопытные животные.  Оружие волка – это зубы. Их в его пасти целых 42.   Ими волк может прокусить плотную шкуру жертвы.   </vt:lpstr>
      <vt:lpstr>Гон в конце зимы, в выводке 3-9 (реже 2-19) щенков. Питаются молоком до 5-6 месяцев.  Размножаются в логовах и неглубоких норах.</vt:lpstr>
      <vt:lpstr>Заяц - беляк</vt:lpstr>
      <vt:lpstr>Беляк коротконог, имеет более короткие уши. Беляк бегает медленнее русака. </vt:lpstr>
      <vt:lpstr>Летом питаются травянистыми растениями, зимой — чаще корой и побегами деревьев и кустарников.</vt:lpstr>
      <vt:lpstr>Следы широкие, округлые, отпечатки задних лап лишь ненамного больше передних. Задние ноги намного длиннее передних и при движении выносятся далеко вперед </vt:lpstr>
      <vt:lpstr>Основной гон весной, сопровождается драками самцов. Зайчата (1-6, реже до 12) рождаются зрячими. Зайчиха кормит не только своих зайчат, но и чужих. </vt:lpstr>
      <vt:lpstr>Заяц-русак</vt:lpstr>
      <vt:lpstr>Уши длиннее головы. Хвост маленький, но все же хорошо виден.</vt:lpstr>
      <vt:lpstr>Следы узкие, заостренные. Задние ноги намного длиннее передних и при движении выносятся далеко вперед </vt:lpstr>
      <vt:lpstr>Сельские угодья манят его. Он уплетает картошку и огурцы, дыню и горох, подсолнечник и тапинамбур, сорняки и лекарственные травы, с аппетитом уплетает василек и донник. </vt:lpstr>
      <vt:lpstr>В брачный период зайцы собираются группами до нескольких десятков особей. самцы жестоко дерутся, встав на дыбы и нанося противнику удары передними лапами, иногда кусаясь.  В исключительных случаях рождается сразу по пять или более детенышей</vt:lpstr>
      <vt:lpstr>Рыжая лисица</vt:lpstr>
      <vt:lpstr>След овальный. Следы лисицы расположены по прямой линии, в отличие от собачьих, которые расположены зигзагом.</vt:lpstr>
      <vt:lpstr>Питается грызунами, реже зайцами, птицами, насекомыми, падалью и отбросами, ягодами. </vt:lpstr>
      <vt:lpstr>Для выведения потомства роют глубокие норы или занимают чужие. Лисят обычно бывает 4-6. Когда лисята подрастут, родители приносят им живую добычу</vt:lpstr>
      <vt:lpstr>Дятел. Размером крупнее дрозда. На крыле большое белое округлое пятно, спина черная, бока белые, на голове у молодых красная шапочка.</vt:lpstr>
      <vt:lpstr>Обитает в лесах (преимущественно хвойных) и парках. Летом питается, в основном, древесными насекомыми, зимой — семенами хвойных деревьев. </vt:lpstr>
      <vt:lpstr>Гнездится исключительно в дуплах </vt:lpstr>
      <vt:lpstr>Бурый медведь</vt:lpstr>
      <vt:lpstr>Следы очень широкие и глубокие, пятипалые отличаются длинными когтями и косолапостью  </vt:lpstr>
      <vt:lpstr>Бурый медведь питается растительными кормами, личинками насекомых, муравьями, при случае — грызунами и их запасами, падалью. Некоторые охотятся на копытных, скрадывая их или нападая из засады.</vt:lpstr>
      <vt:lpstr>Гон летом, он сопровождается драками самцов, изредка со смертельным исходом. </vt:lpstr>
      <vt:lpstr>Рысь </vt:lpstr>
      <vt:lpstr> У рыси плотное и сильное тело. К тому же она очень ловка: не только прекрасно лазает по деревьям и скалам, но и быстро бегает.</vt:lpstr>
      <vt:lpstr>Основу ее питания составляют зайцы, косули, кабарги, серны, туры, различные птицы (в первую очередь, рябчики и тетерева), грызуны, а также молодняк оленей, кабанов, лосей. </vt:lpstr>
      <vt:lpstr>В мае у рыси появляются 2 - 3 рысенка (очень редко один или четыре). Они очень беспомощны, слепы и глухи. Самец помогает матери кормить и воспитывать потомство. </vt:lpstr>
      <vt:lpstr>Тетерев </vt:lpstr>
      <vt:lpstr>Большую часть жизни тетерев проводит на земле, хотя зимой почти повсеместно кормится на деревьях. На земле двигается быстро, при этом обычно вытягивает шею вперед.  Взлетает свободно как с земли, так и с деревьев. </vt:lpstr>
      <vt:lpstr>Самцы крупнее самок и имеют резко отличную окраску оперения.  Самец черный, с металлически-синим или зеленым блеском на голове, самка рыжевато-серая.</vt:lpstr>
      <vt:lpstr>В разгар токования между собравшимися самцами возникают ожесточенные драки.</vt:lpstr>
      <vt:lpstr>Располагается гнездо на земле под прикрытием кустарника или дерева. Полная кладка содержит от 4 до 14, чаще 6-8 яиц.   Насиживанием и воспитанием птенцов занимается только самка. </vt:lpstr>
      <vt:lpstr>Белка </vt:lpstr>
      <vt:lpstr>Мелкие зверьки (длина тела 19-28 см, хвоста 13-19 см), живущие на деревьях. Хвост длинный, очень пушистый, служит рулем при прыжках с дерева на дерево. Окраска летом рыжая, зимой серая, брюшко белое на ушах кисточки.</vt:lpstr>
      <vt:lpstr>    Ночует в дуплах, в тайге часто строит гайно — шарообразное гнездо из веток выложенное изнутри мхом и лишайниками. Активны днем, особенно утром и вечером. В спячку на зиму не впадают.  </vt:lpstr>
      <vt:lpstr>Питаются семенами хвойных, грибами, почками, побегами, орехами, насекомыми. Кормятся на деревьях и на земле. Важную роль в их питании в неурожайные годы играют шишки. </vt:lpstr>
      <vt:lpstr> Самка приносит 3-10 бельчат дважды в год. </vt:lpstr>
      <vt:lpstr>Сова </vt:lpstr>
      <vt:lpstr>Немного крупнее голубя. “Ушки” длинные, глаза оранжевые. На ветке сидит вертикально. </vt:lpstr>
      <vt:lpstr>Питаются преимущественно мелкими мышевидными грызунами.</vt:lpstr>
      <vt:lpstr> Гнездится в старых гнездах ворон и хищных птиц, реже в дуплах. Первая кладка в апреле.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Животные тайги</dc:title>
  <dc:creator>Марина</dc:creator>
  <cp:lastModifiedBy>admin</cp:lastModifiedBy>
  <cp:revision>46</cp:revision>
  <dcterms:created xsi:type="dcterms:W3CDTF">2011-11-17T05:36:04Z</dcterms:created>
  <dcterms:modified xsi:type="dcterms:W3CDTF">2024-12-10T15:24:02Z</dcterms:modified>
</cp:coreProperties>
</file>